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sldIdLst>
    <p:sldId id="259" r:id="rId2"/>
    <p:sldId id="260" r:id="rId3"/>
    <p:sldId id="275" r:id="rId4"/>
    <p:sldId id="278" r:id="rId5"/>
    <p:sldId id="280" r:id="rId6"/>
    <p:sldId id="257" r:id="rId7"/>
    <p:sldId id="258" r:id="rId8"/>
    <p:sldId id="263" r:id="rId9"/>
    <p:sldId id="256" r:id="rId10"/>
    <p:sldId id="265" r:id="rId11"/>
    <p:sldId id="272" r:id="rId12"/>
    <p:sldId id="273" r:id="rId13"/>
    <p:sldId id="274" r:id="rId14"/>
    <p:sldId id="264" r:id="rId15"/>
    <p:sldId id="266" r:id="rId16"/>
    <p:sldId id="267" r:id="rId17"/>
    <p:sldId id="268" r:id="rId18"/>
    <p:sldId id="270" r:id="rId19"/>
    <p:sldId id="276"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1F77B4"/>
    <a:srgbClr val="BCBD22"/>
    <a:srgbClr val="FF7F0E"/>
    <a:srgbClr val="D62728"/>
    <a:srgbClr val="E377C2"/>
    <a:srgbClr val="17BECF"/>
    <a:srgbClr val="FF7E79"/>
    <a:srgbClr val="B00D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70D5CB-5597-C042-9A2E-77056FF85A6C}" v="5" dt="2019-10-12T15:03:53.0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bbef691e301d666" providerId="LiveId" clId="{3770D5CB-5597-C042-9A2E-77056FF85A6C}"/>
    <pc:docChg chg="undo custSel modSld">
      <pc:chgData name="" userId="8bbef691e301d666" providerId="LiveId" clId="{3770D5CB-5597-C042-9A2E-77056FF85A6C}" dt="2019-10-12T15:03:53.034" v="654"/>
      <pc:docMkLst>
        <pc:docMk/>
      </pc:docMkLst>
      <pc:sldChg chg="modSp">
        <pc:chgData name="" userId="8bbef691e301d666" providerId="LiveId" clId="{3770D5CB-5597-C042-9A2E-77056FF85A6C}" dt="2019-10-12T15:03:53.034" v="654"/>
        <pc:sldMkLst>
          <pc:docMk/>
          <pc:sldMk cId="4048110819" sldId="260"/>
        </pc:sldMkLst>
        <pc:spChg chg="mod">
          <ac:chgData name="" userId="8bbef691e301d666" providerId="LiveId" clId="{3770D5CB-5597-C042-9A2E-77056FF85A6C}" dt="2019-10-12T15:03:53.034" v="654"/>
          <ac:spMkLst>
            <pc:docMk/>
            <pc:sldMk cId="4048110819" sldId="260"/>
            <ac:spMk id="6" creationId="{9610F341-EA42-E140-A54F-161F4696D8AB}"/>
          </ac:spMkLst>
        </pc:spChg>
      </pc:sldChg>
      <pc:sldChg chg="addSp delSp modSp">
        <pc:chgData name="" userId="8bbef691e301d666" providerId="LiveId" clId="{3770D5CB-5597-C042-9A2E-77056FF85A6C}" dt="2019-10-12T01:13:46.040" v="27"/>
        <pc:sldMkLst>
          <pc:docMk/>
          <pc:sldMk cId="1410980910" sldId="266"/>
        </pc:sldMkLst>
        <pc:spChg chg="add del mod">
          <ac:chgData name="" userId="8bbef691e301d666" providerId="LiveId" clId="{3770D5CB-5597-C042-9A2E-77056FF85A6C}" dt="2019-10-12T01:13:46.040" v="27"/>
          <ac:spMkLst>
            <pc:docMk/>
            <pc:sldMk cId="1410980910" sldId="266"/>
            <ac:spMk id="2" creationId="{D53077B3-8844-624B-9FAB-437EC20C39FB}"/>
          </ac:spMkLst>
        </pc:spChg>
      </pc:sldChg>
      <pc:sldChg chg="modSp">
        <pc:chgData name="" userId="8bbef691e301d666" providerId="LiveId" clId="{3770D5CB-5597-C042-9A2E-77056FF85A6C}" dt="2019-10-12T01:14:15.680" v="29" actId="1076"/>
        <pc:sldMkLst>
          <pc:docMk/>
          <pc:sldMk cId="1891926286" sldId="267"/>
        </pc:sldMkLst>
        <pc:picChg chg="mod">
          <ac:chgData name="" userId="8bbef691e301d666" providerId="LiveId" clId="{3770D5CB-5597-C042-9A2E-77056FF85A6C}" dt="2019-10-12T01:14:15.680" v="29" actId="1076"/>
          <ac:picMkLst>
            <pc:docMk/>
            <pc:sldMk cId="1891926286" sldId="267"/>
            <ac:picMk id="169" creationId="{00000000-0000-0000-0000-000000000000}"/>
          </ac:picMkLst>
        </pc:picChg>
      </pc:sldChg>
      <pc:sldChg chg="modSp">
        <pc:chgData name="" userId="8bbef691e301d666" providerId="LiveId" clId="{3770D5CB-5597-C042-9A2E-77056FF85A6C}" dt="2019-10-12T01:14:33.128" v="31" actId="20577"/>
        <pc:sldMkLst>
          <pc:docMk/>
          <pc:sldMk cId="2133855802" sldId="268"/>
        </pc:sldMkLst>
        <pc:spChg chg="mod">
          <ac:chgData name="" userId="8bbef691e301d666" providerId="LiveId" clId="{3770D5CB-5597-C042-9A2E-77056FF85A6C}" dt="2019-10-12T01:14:33.128" v="31" actId="20577"/>
          <ac:spMkLst>
            <pc:docMk/>
            <pc:sldMk cId="2133855802" sldId="268"/>
            <ac:spMk id="4" creationId="{A5C3F811-7320-2144-9D33-DD5F2B3F84A7}"/>
          </ac:spMkLst>
        </pc:spChg>
      </pc:sldChg>
      <pc:sldChg chg="modSp">
        <pc:chgData name="" userId="8bbef691e301d666" providerId="LiveId" clId="{3770D5CB-5597-C042-9A2E-77056FF85A6C}" dt="2019-10-12T01:00:05.987" v="1" actId="1076"/>
        <pc:sldMkLst>
          <pc:docMk/>
          <pc:sldMk cId="3268485676" sldId="271"/>
        </pc:sldMkLst>
        <pc:picChg chg="mod">
          <ac:chgData name="" userId="8bbef691e301d666" providerId="LiveId" clId="{3770D5CB-5597-C042-9A2E-77056FF85A6C}" dt="2019-10-12T01:00:05.987" v="1" actId="1076"/>
          <ac:picMkLst>
            <pc:docMk/>
            <pc:sldMk cId="3268485676" sldId="271"/>
            <ac:picMk id="18" creationId="{AF577F28-96D3-47A5-986D-B7529AF0267E}"/>
          </ac:picMkLst>
        </pc:picChg>
      </pc:sldChg>
      <pc:sldChg chg="modSp">
        <pc:chgData name="" userId="8bbef691e301d666" providerId="LiveId" clId="{3770D5CB-5597-C042-9A2E-77056FF85A6C}" dt="2019-10-12T01:47:21.351" v="652" actId="20577"/>
        <pc:sldMkLst>
          <pc:docMk/>
          <pc:sldMk cId="380351979" sldId="275"/>
        </pc:sldMkLst>
        <pc:spChg chg="mod">
          <ac:chgData name="" userId="8bbef691e301d666" providerId="LiveId" clId="{3770D5CB-5597-C042-9A2E-77056FF85A6C}" dt="2019-10-12T01:47:21.351" v="652" actId="20577"/>
          <ac:spMkLst>
            <pc:docMk/>
            <pc:sldMk cId="380351979" sldId="275"/>
            <ac:spMk id="7" creationId="{F2C9155E-D00F-694E-A661-78A8D4882D6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8E0897-57A8-B548-BF4E-60C6D82EC58D}" type="datetimeFigureOut">
              <a:rPr lang="en-US" smtClean="0"/>
              <a:t>10/12/19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2A01D-4EDC-8D4D-8079-3D3FC6500E58}" type="slidenum">
              <a:rPr lang="en-US" smtClean="0"/>
              <a:t>‹#›</a:t>
            </a:fld>
            <a:endParaRPr lang="en-US"/>
          </a:p>
        </p:txBody>
      </p:sp>
    </p:spTree>
    <p:extLst>
      <p:ext uri="{BB962C8B-B14F-4D97-AF65-F5344CB8AC3E}">
        <p14:creationId xmlns:p14="http://schemas.microsoft.com/office/powerpoint/2010/main" val="1455667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660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6656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DA1F09-C944-984B-A549-A930A24D194D}" type="datetimeFigureOut">
              <a:rPr lang="en-US" smtClean="0"/>
              <a:t>10/12/19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7E2376-7F46-E443-BAF2-5B82BDFB3A0D}" type="slidenum">
              <a:rPr lang="en-US" smtClean="0"/>
              <a:t>‹#›</a:t>
            </a:fld>
            <a:endParaRPr lang="en-US"/>
          </a:p>
        </p:txBody>
      </p:sp>
    </p:spTree>
    <p:extLst>
      <p:ext uri="{BB962C8B-B14F-4D97-AF65-F5344CB8AC3E}">
        <p14:creationId xmlns:p14="http://schemas.microsoft.com/office/powerpoint/2010/main" val="2983293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DA1F09-C944-984B-A549-A930A24D194D}" type="datetimeFigureOut">
              <a:rPr lang="en-US" smtClean="0"/>
              <a:t>10/12/19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7E2376-7F46-E443-BAF2-5B82BDFB3A0D}" type="slidenum">
              <a:rPr lang="en-US" smtClean="0"/>
              <a:t>‹#›</a:t>
            </a:fld>
            <a:endParaRPr lang="en-US"/>
          </a:p>
        </p:txBody>
      </p:sp>
    </p:spTree>
    <p:extLst>
      <p:ext uri="{BB962C8B-B14F-4D97-AF65-F5344CB8AC3E}">
        <p14:creationId xmlns:p14="http://schemas.microsoft.com/office/powerpoint/2010/main" val="2168351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DA1F09-C944-984B-A549-A930A24D194D}" type="datetimeFigureOut">
              <a:rPr lang="en-US" smtClean="0"/>
              <a:t>10/12/19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7E2376-7F46-E443-BAF2-5B82BDFB3A0D}" type="slidenum">
              <a:rPr lang="en-US" smtClean="0"/>
              <a:t>‹#›</a:t>
            </a:fld>
            <a:endParaRPr lang="en-US"/>
          </a:p>
        </p:txBody>
      </p:sp>
    </p:spTree>
    <p:extLst>
      <p:ext uri="{BB962C8B-B14F-4D97-AF65-F5344CB8AC3E}">
        <p14:creationId xmlns:p14="http://schemas.microsoft.com/office/powerpoint/2010/main" val="788459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DA1F09-C944-984B-A549-A930A24D194D}" type="datetimeFigureOut">
              <a:rPr lang="en-US" smtClean="0"/>
              <a:t>10/12/19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7E2376-7F46-E443-BAF2-5B82BDFB3A0D}" type="slidenum">
              <a:rPr lang="en-US" smtClean="0"/>
              <a:t>‹#›</a:t>
            </a:fld>
            <a:endParaRPr lang="en-US"/>
          </a:p>
        </p:txBody>
      </p:sp>
    </p:spTree>
    <p:extLst>
      <p:ext uri="{BB962C8B-B14F-4D97-AF65-F5344CB8AC3E}">
        <p14:creationId xmlns:p14="http://schemas.microsoft.com/office/powerpoint/2010/main" val="2861879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DA1F09-C944-984B-A549-A930A24D194D}" type="datetimeFigureOut">
              <a:rPr lang="en-US" smtClean="0"/>
              <a:t>10/12/19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7E2376-7F46-E443-BAF2-5B82BDFB3A0D}" type="slidenum">
              <a:rPr lang="en-US" smtClean="0"/>
              <a:t>‹#›</a:t>
            </a:fld>
            <a:endParaRPr lang="en-US"/>
          </a:p>
        </p:txBody>
      </p:sp>
    </p:spTree>
    <p:extLst>
      <p:ext uri="{BB962C8B-B14F-4D97-AF65-F5344CB8AC3E}">
        <p14:creationId xmlns:p14="http://schemas.microsoft.com/office/powerpoint/2010/main" val="1601396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DA1F09-C944-984B-A549-A930A24D194D}" type="datetimeFigureOut">
              <a:rPr lang="en-US" smtClean="0"/>
              <a:t>10/12/19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7E2376-7F46-E443-BAF2-5B82BDFB3A0D}" type="slidenum">
              <a:rPr lang="en-US" smtClean="0"/>
              <a:t>‹#›</a:t>
            </a:fld>
            <a:endParaRPr lang="en-US"/>
          </a:p>
        </p:txBody>
      </p:sp>
    </p:spTree>
    <p:extLst>
      <p:ext uri="{BB962C8B-B14F-4D97-AF65-F5344CB8AC3E}">
        <p14:creationId xmlns:p14="http://schemas.microsoft.com/office/powerpoint/2010/main" val="1285008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DA1F09-C944-984B-A549-A930A24D194D}" type="datetimeFigureOut">
              <a:rPr lang="en-US" smtClean="0"/>
              <a:t>10/12/19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7E2376-7F46-E443-BAF2-5B82BDFB3A0D}" type="slidenum">
              <a:rPr lang="en-US" smtClean="0"/>
              <a:t>‹#›</a:t>
            </a:fld>
            <a:endParaRPr lang="en-US"/>
          </a:p>
        </p:txBody>
      </p:sp>
    </p:spTree>
    <p:extLst>
      <p:ext uri="{BB962C8B-B14F-4D97-AF65-F5344CB8AC3E}">
        <p14:creationId xmlns:p14="http://schemas.microsoft.com/office/powerpoint/2010/main" val="153922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DA1F09-C944-984B-A549-A930A24D194D}" type="datetimeFigureOut">
              <a:rPr lang="en-US" smtClean="0"/>
              <a:t>10/12/19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7E2376-7F46-E443-BAF2-5B82BDFB3A0D}" type="slidenum">
              <a:rPr lang="en-US" smtClean="0"/>
              <a:t>‹#›</a:t>
            </a:fld>
            <a:endParaRPr lang="en-US"/>
          </a:p>
        </p:txBody>
      </p:sp>
    </p:spTree>
    <p:extLst>
      <p:ext uri="{BB962C8B-B14F-4D97-AF65-F5344CB8AC3E}">
        <p14:creationId xmlns:p14="http://schemas.microsoft.com/office/powerpoint/2010/main" val="1948963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A1F09-C944-984B-A549-A930A24D194D}" type="datetimeFigureOut">
              <a:rPr lang="en-US" smtClean="0"/>
              <a:t>10/12/19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7E2376-7F46-E443-BAF2-5B82BDFB3A0D}" type="slidenum">
              <a:rPr lang="en-US" smtClean="0"/>
              <a:t>‹#›</a:t>
            </a:fld>
            <a:endParaRPr lang="en-US"/>
          </a:p>
        </p:txBody>
      </p:sp>
    </p:spTree>
    <p:extLst>
      <p:ext uri="{BB962C8B-B14F-4D97-AF65-F5344CB8AC3E}">
        <p14:creationId xmlns:p14="http://schemas.microsoft.com/office/powerpoint/2010/main" val="360898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DA1F09-C944-984B-A549-A930A24D194D}" type="datetimeFigureOut">
              <a:rPr lang="en-US" smtClean="0"/>
              <a:t>10/12/19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7E2376-7F46-E443-BAF2-5B82BDFB3A0D}" type="slidenum">
              <a:rPr lang="en-US" smtClean="0"/>
              <a:t>‹#›</a:t>
            </a:fld>
            <a:endParaRPr lang="en-US"/>
          </a:p>
        </p:txBody>
      </p:sp>
    </p:spTree>
    <p:extLst>
      <p:ext uri="{BB962C8B-B14F-4D97-AF65-F5344CB8AC3E}">
        <p14:creationId xmlns:p14="http://schemas.microsoft.com/office/powerpoint/2010/main" val="2869987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DA1F09-C944-984B-A549-A930A24D194D}" type="datetimeFigureOut">
              <a:rPr lang="en-US" smtClean="0"/>
              <a:t>10/12/19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7E2376-7F46-E443-BAF2-5B82BDFB3A0D}" type="slidenum">
              <a:rPr lang="en-US" smtClean="0"/>
              <a:t>‹#›</a:t>
            </a:fld>
            <a:endParaRPr lang="en-US"/>
          </a:p>
        </p:txBody>
      </p:sp>
    </p:spTree>
    <p:extLst>
      <p:ext uri="{BB962C8B-B14F-4D97-AF65-F5344CB8AC3E}">
        <p14:creationId xmlns:p14="http://schemas.microsoft.com/office/powerpoint/2010/main" val="246236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DA1F09-C944-984B-A549-A930A24D194D}" type="datetimeFigureOut">
              <a:rPr lang="en-US" smtClean="0"/>
              <a:t>10/12/19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7E2376-7F46-E443-BAF2-5B82BDFB3A0D}" type="slidenum">
              <a:rPr lang="en-US" smtClean="0"/>
              <a:t>‹#›</a:t>
            </a:fld>
            <a:endParaRPr lang="en-US"/>
          </a:p>
        </p:txBody>
      </p:sp>
    </p:spTree>
    <p:extLst>
      <p:ext uri="{BB962C8B-B14F-4D97-AF65-F5344CB8AC3E}">
        <p14:creationId xmlns:p14="http://schemas.microsoft.com/office/powerpoint/2010/main" val="22411471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4426B0-72ED-684C-BE06-E02F6B1B6388}"/>
              </a:ext>
            </a:extLst>
          </p:cNvPr>
          <p:cNvPicPr>
            <a:picLocks noChangeAspect="1"/>
          </p:cNvPicPr>
          <p:nvPr/>
        </p:nvPicPr>
        <p:blipFill>
          <a:blip r:embed="rId2"/>
          <a:stretch>
            <a:fillRect/>
          </a:stretch>
        </p:blipFill>
        <p:spPr>
          <a:xfrm>
            <a:off x="145976" y="975360"/>
            <a:ext cx="11901862" cy="5131150"/>
          </a:xfrm>
          <a:prstGeom prst="rect">
            <a:avLst/>
          </a:prstGeom>
        </p:spPr>
      </p:pic>
      <p:sp>
        <p:nvSpPr>
          <p:cNvPr id="8" name="TextBox 7">
            <a:extLst>
              <a:ext uri="{FF2B5EF4-FFF2-40B4-BE49-F238E27FC236}">
                <a16:creationId xmlns:a16="http://schemas.microsoft.com/office/drawing/2014/main" id="{39FA7AA4-9B74-8B44-82D6-E4D3A843681C}"/>
              </a:ext>
            </a:extLst>
          </p:cNvPr>
          <p:cNvSpPr txBox="1"/>
          <p:nvPr/>
        </p:nvSpPr>
        <p:spPr>
          <a:xfrm>
            <a:off x="144162" y="138084"/>
            <a:ext cx="11687503" cy="954107"/>
          </a:xfrm>
          <a:prstGeom prst="rect">
            <a:avLst/>
          </a:prstGeom>
          <a:noFill/>
        </p:spPr>
        <p:txBody>
          <a:bodyPr wrap="square" rtlCol="0">
            <a:spAutoFit/>
          </a:bodyPr>
          <a:lstStyle/>
          <a:p>
            <a:r>
              <a:rPr lang="en-US" sz="2800" dirty="0">
                <a:solidFill>
                  <a:srgbClr val="C00000"/>
                </a:solidFill>
              </a:rPr>
              <a:t># ConflictPy: </a:t>
            </a:r>
            <a:r>
              <a:rPr lang="en-US" sz="2800" dirty="0"/>
              <a:t>a scan of armed civil conflict from a global, regional and country-specific vantagepoint over the last 30 years  </a:t>
            </a:r>
          </a:p>
        </p:txBody>
      </p:sp>
      <p:sp>
        <p:nvSpPr>
          <p:cNvPr id="12" name="TextBox 11">
            <a:extLst>
              <a:ext uri="{FF2B5EF4-FFF2-40B4-BE49-F238E27FC236}">
                <a16:creationId xmlns:a16="http://schemas.microsoft.com/office/drawing/2014/main" id="{BD4FE84D-1DA7-7545-A219-ECF1C5391878}"/>
              </a:ext>
            </a:extLst>
          </p:cNvPr>
          <p:cNvSpPr txBox="1"/>
          <p:nvPr/>
        </p:nvSpPr>
        <p:spPr>
          <a:xfrm>
            <a:off x="0" y="6106510"/>
            <a:ext cx="12789243" cy="461665"/>
          </a:xfrm>
          <a:prstGeom prst="rect">
            <a:avLst/>
          </a:prstGeom>
          <a:noFill/>
        </p:spPr>
        <p:txBody>
          <a:bodyPr wrap="square" rtlCol="0">
            <a:spAutoFit/>
          </a:bodyPr>
          <a:lstStyle/>
          <a:p>
            <a:r>
              <a:rPr lang="en-US" sz="2400" dirty="0">
                <a:solidFill>
                  <a:srgbClr val="C00000"/>
                </a:solidFill>
              </a:rPr>
              <a:t>#</a:t>
            </a:r>
            <a:r>
              <a:rPr lang="en-US" sz="2300" dirty="0">
                <a:solidFill>
                  <a:srgbClr val="C00000"/>
                </a:solidFill>
              </a:rPr>
              <a:t>ConflictPy</a:t>
            </a:r>
            <a:r>
              <a:rPr lang="en-US" sz="2300" b="1" i="1" dirty="0"/>
              <a:t> </a:t>
            </a:r>
            <a:r>
              <a:rPr lang="en-US" sz="2300" dirty="0"/>
              <a:t>concatenate</a:t>
            </a:r>
            <a:r>
              <a:rPr lang="en-US" sz="2300" dirty="0">
                <a:solidFill>
                  <a:srgbClr val="C00000"/>
                </a:solidFill>
              </a:rPr>
              <a:t> </a:t>
            </a:r>
            <a:r>
              <a:rPr lang="en-US" sz="2300" dirty="0"/>
              <a:t>= ‘Mahdi Amirisefat’ + ‘Max Patterson’ + ‘Anastasios Tomazos’ + ‘Erin Wills’ </a:t>
            </a:r>
          </a:p>
        </p:txBody>
      </p:sp>
    </p:spTree>
    <p:extLst>
      <p:ext uri="{BB962C8B-B14F-4D97-AF65-F5344CB8AC3E}">
        <p14:creationId xmlns:p14="http://schemas.microsoft.com/office/powerpoint/2010/main" val="3709616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E0629A-A598-F547-974B-25AB0E937E5F}"/>
              </a:ext>
            </a:extLst>
          </p:cNvPr>
          <p:cNvSpPr txBox="1"/>
          <p:nvPr/>
        </p:nvSpPr>
        <p:spPr>
          <a:xfrm>
            <a:off x="333632" y="588579"/>
            <a:ext cx="7771681" cy="523220"/>
          </a:xfrm>
          <a:prstGeom prst="rect">
            <a:avLst/>
          </a:prstGeom>
          <a:noFill/>
        </p:spPr>
        <p:txBody>
          <a:bodyPr wrap="square" rtlCol="0">
            <a:spAutoFit/>
          </a:bodyPr>
          <a:lstStyle/>
          <a:p>
            <a:r>
              <a:rPr lang="en-US" sz="2800" b="1" dirty="0">
                <a:solidFill>
                  <a:srgbClr val="C00000"/>
                </a:solidFill>
              </a:rPr>
              <a:t># Afghanistan</a:t>
            </a:r>
            <a:r>
              <a:rPr lang="en-US" sz="2800" dirty="0"/>
              <a:t>:  inspecting the conflict groups              </a:t>
            </a:r>
          </a:p>
        </p:txBody>
      </p:sp>
      <p:pic>
        <p:nvPicPr>
          <p:cNvPr id="2" name="Picture 1">
            <a:extLst>
              <a:ext uri="{FF2B5EF4-FFF2-40B4-BE49-F238E27FC236}">
                <a16:creationId xmlns:a16="http://schemas.microsoft.com/office/drawing/2014/main" id="{F942FB69-AEC9-47FD-A546-C4D593662FC7}"/>
              </a:ext>
            </a:extLst>
          </p:cNvPr>
          <p:cNvPicPr>
            <a:picLocks noChangeAspect="1"/>
          </p:cNvPicPr>
          <p:nvPr/>
        </p:nvPicPr>
        <p:blipFill rotWithShape="1">
          <a:blip r:embed="rId2"/>
          <a:srcRect l="17556" r="5817"/>
          <a:stretch/>
        </p:blipFill>
        <p:spPr>
          <a:xfrm>
            <a:off x="209441" y="1239495"/>
            <a:ext cx="5020791" cy="5121977"/>
          </a:xfrm>
          <a:prstGeom prst="rect">
            <a:avLst/>
          </a:prstGeom>
        </p:spPr>
      </p:pic>
      <p:pic>
        <p:nvPicPr>
          <p:cNvPr id="3" name="Picture 2">
            <a:extLst>
              <a:ext uri="{FF2B5EF4-FFF2-40B4-BE49-F238E27FC236}">
                <a16:creationId xmlns:a16="http://schemas.microsoft.com/office/drawing/2014/main" id="{E5A6EA6F-7469-4149-BFC4-1EACCF14512F}"/>
              </a:ext>
            </a:extLst>
          </p:cNvPr>
          <p:cNvPicPr>
            <a:picLocks noChangeAspect="1"/>
          </p:cNvPicPr>
          <p:nvPr/>
        </p:nvPicPr>
        <p:blipFill rotWithShape="1">
          <a:blip r:embed="rId3"/>
          <a:srcRect l="13756" r="3608"/>
          <a:stretch/>
        </p:blipFill>
        <p:spPr>
          <a:xfrm>
            <a:off x="5282998" y="1334814"/>
            <a:ext cx="6392141" cy="5406454"/>
          </a:xfrm>
          <a:prstGeom prst="rect">
            <a:avLst/>
          </a:prstGeom>
        </p:spPr>
      </p:pic>
    </p:spTree>
    <p:extLst>
      <p:ext uri="{BB962C8B-B14F-4D97-AF65-F5344CB8AC3E}">
        <p14:creationId xmlns:p14="http://schemas.microsoft.com/office/powerpoint/2010/main" val="1530052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5F7A327-2B44-4A70-A77F-B4248819F837}"/>
              </a:ext>
            </a:extLst>
          </p:cNvPr>
          <p:cNvPicPr>
            <a:picLocks noGrp="1" noChangeAspect="1"/>
          </p:cNvPicPr>
          <p:nvPr>
            <p:ph idx="1"/>
          </p:nvPr>
        </p:nvPicPr>
        <p:blipFill rotWithShape="1">
          <a:blip r:embed="rId2"/>
          <a:srcRect l="26719" r="25149"/>
          <a:stretch/>
        </p:blipFill>
        <p:spPr>
          <a:xfrm>
            <a:off x="740923" y="1379082"/>
            <a:ext cx="4273915" cy="4885209"/>
          </a:xfrm>
          <a:prstGeom prst="rect">
            <a:avLst/>
          </a:prstGeom>
        </p:spPr>
      </p:pic>
      <p:sp>
        <p:nvSpPr>
          <p:cNvPr id="6" name="Rectangle 5">
            <a:extLst>
              <a:ext uri="{FF2B5EF4-FFF2-40B4-BE49-F238E27FC236}">
                <a16:creationId xmlns:a16="http://schemas.microsoft.com/office/drawing/2014/main" id="{2FF762DF-A614-4AA2-993A-E5EFC1A960EB}"/>
              </a:ext>
            </a:extLst>
          </p:cNvPr>
          <p:cNvSpPr/>
          <p:nvPr/>
        </p:nvSpPr>
        <p:spPr>
          <a:xfrm>
            <a:off x="341244" y="593709"/>
            <a:ext cx="9690025" cy="523220"/>
          </a:xfrm>
          <a:prstGeom prst="rect">
            <a:avLst/>
          </a:prstGeom>
        </p:spPr>
        <p:txBody>
          <a:bodyPr wrap="none">
            <a:spAutoFit/>
          </a:bodyPr>
          <a:lstStyle/>
          <a:p>
            <a:r>
              <a:rPr lang="en-US" sz="2800" dirty="0">
                <a:solidFill>
                  <a:srgbClr val="C00000"/>
                </a:solidFill>
              </a:rPr>
              <a:t># </a:t>
            </a:r>
            <a:r>
              <a:rPr lang="en-US" sz="2800" b="1" dirty="0">
                <a:solidFill>
                  <a:srgbClr val="C00000"/>
                </a:solidFill>
              </a:rPr>
              <a:t>Afghanistan</a:t>
            </a:r>
            <a:r>
              <a:rPr lang="en-US" sz="2800" b="1" dirty="0"/>
              <a:t>:  </a:t>
            </a:r>
            <a:r>
              <a:rPr lang="en-US" sz="2800" dirty="0"/>
              <a:t>reducing two variables into one variable       </a:t>
            </a:r>
            <a:r>
              <a:rPr lang="en-US" sz="2800" b="1" dirty="0"/>
              <a:t>        </a:t>
            </a:r>
          </a:p>
        </p:txBody>
      </p:sp>
      <p:sp>
        <p:nvSpPr>
          <p:cNvPr id="7" name="Rectangle 6">
            <a:extLst>
              <a:ext uri="{FF2B5EF4-FFF2-40B4-BE49-F238E27FC236}">
                <a16:creationId xmlns:a16="http://schemas.microsoft.com/office/drawing/2014/main" id="{1CACC5D5-915F-448F-BCE1-9034D8601741}"/>
              </a:ext>
            </a:extLst>
          </p:cNvPr>
          <p:cNvSpPr/>
          <p:nvPr/>
        </p:nvSpPr>
        <p:spPr>
          <a:xfrm>
            <a:off x="6535137" y="1511004"/>
            <a:ext cx="5361791" cy="4985980"/>
          </a:xfrm>
          <a:prstGeom prst="rect">
            <a:avLst/>
          </a:prstGeom>
        </p:spPr>
        <p:txBody>
          <a:bodyPr wrap="square">
            <a:spAutoFit/>
          </a:bodyPr>
          <a:lstStyle/>
          <a:p>
            <a:r>
              <a:rPr lang="en-US" sz="2400" dirty="0"/>
              <a:t>Create a paired list</a:t>
            </a:r>
          </a:p>
          <a:p>
            <a:endParaRPr lang="en-US" sz="2400" dirty="0"/>
          </a:p>
          <a:p>
            <a:r>
              <a:rPr lang="en-US" sz="2400" dirty="0"/>
              <a:t>Create a list of alphabetical paired items</a:t>
            </a:r>
          </a:p>
          <a:p>
            <a:endParaRPr lang="en-US" sz="2400" dirty="0"/>
          </a:p>
          <a:p>
            <a:r>
              <a:rPr lang="en-US" sz="2400" dirty="0"/>
              <a:t>Using the indexing properties, write each pair as a single text string</a:t>
            </a:r>
          </a:p>
          <a:p>
            <a:endParaRPr lang="en-US" sz="2400" dirty="0"/>
          </a:p>
          <a:p>
            <a:r>
              <a:rPr lang="en-US" sz="2400" dirty="0"/>
              <a:t>Add the information as a column in the dataframe</a:t>
            </a:r>
          </a:p>
          <a:p>
            <a:endParaRPr lang="en-US" sz="2400" dirty="0"/>
          </a:p>
          <a:p>
            <a:r>
              <a:rPr lang="en-US" sz="2400" dirty="0"/>
              <a:t>Inspect the result for consistency/validity</a:t>
            </a:r>
          </a:p>
          <a:p>
            <a:endParaRPr lang="en-US" dirty="0"/>
          </a:p>
          <a:p>
            <a:endParaRPr lang="en-US" dirty="0"/>
          </a:p>
          <a:p>
            <a:endParaRPr lang="en-US" dirty="0"/>
          </a:p>
        </p:txBody>
      </p:sp>
      <p:sp>
        <p:nvSpPr>
          <p:cNvPr id="8" name="Rectangle 7">
            <a:extLst>
              <a:ext uri="{FF2B5EF4-FFF2-40B4-BE49-F238E27FC236}">
                <a16:creationId xmlns:a16="http://schemas.microsoft.com/office/drawing/2014/main" id="{8DB5AAE5-0B2E-4BC0-969E-2AAC70894434}"/>
              </a:ext>
            </a:extLst>
          </p:cNvPr>
          <p:cNvSpPr/>
          <p:nvPr/>
        </p:nvSpPr>
        <p:spPr>
          <a:xfrm>
            <a:off x="5247844" y="1511004"/>
            <a:ext cx="1287293" cy="4985980"/>
          </a:xfrm>
          <a:prstGeom prst="rect">
            <a:avLst/>
          </a:prstGeom>
        </p:spPr>
        <p:txBody>
          <a:bodyPr wrap="square">
            <a:spAutoFit/>
          </a:bodyPr>
          <a:lstStyle/>
          <a:p>
            <a:r>
              <a:rPr lang="en-US" sz="2400" dirty="0">
                <a:solidFill>
                  <a:srgbClr val="C00000"/>
                </a:solidFill>
              </a:rPr>
              <a:t>#Step 1:</a:t>
            </a:r>
            <a:endParaRPr lang="en-US" sz="2400" dirty="0"/>
          </a:p>
          <a:p>
            <a:endParaRPr lang="en-US" sz="2400" dirty="0"/>
          </a:p>
          <a:p>
            <a:r>
              <a:rPr lang="en-US" sz="2400" dirty="0">
                <a:solidFill>
                  <a:srgbClr val="C00000"/>
                </a:solidFill>
              </a:rPr>
              <a:t>#Step 2:</a:t>
            </a:r>
          </a:p>
          <a:p>
            <a:endParaRPr lang="en-US" sz="2400" dirty="0">
              <a:solidFill>
                <a:srgbClr val="C00000"/>
              </a:solidFill>
            </a:endParaRPr>
          </a:p>
          <a:p>
            <a:r>
              <a:rPr lang="en-US" sz="2400" dirty="0">
                <a:solidFill>
                  <a:srgbClr val="C00000"/>
                </a:solidFill>
              </a:rPr>
              <a:t>#Step 3:</a:t>
            </a:r>
            <a:r>
              <a:rPr lang="en-US" sz="2400" dirty="0"/>
              <a:t>   </a:t>
            </a:r>
          </a:p>
          <a:p>
            <a:endParaRPr lang="en-US" sz="2400" dirty="0">
              <a:solidFill>
                <a:srgbClr val="C00000"/>
              </a:solidFill>
            </a:endParaRPr>
          </a:p>
          <a:p>
            <a:endParaRPr lang="en-US" sz="2400" dirty="0">
              <a:solidFill>
                <a:srgbClr val="C00000"/>
              </a:solidFill>
            </a:endParaRPr>
          </a:p>
          <a:p>
            <a:r>
              <a:rPr lang="en-US" sz="2400" dirty="0">
                <a:solidFill>
                  <a:srgbClr val="C00000"/>
                </a:solidFill>
              </a:rPr>
              <a:t>#Step 4:</a:t>
            </a:r>
            <a:endParaRPr lang="en-US" sz="2400" dirty="0"/>
          </a:p>
          <a:p>
            <a:endParaRPr lang="en-US" sz="2400" dirty="0"/>
          </a:p>
          <a:p>
            <a:endParaRPr lang="en-US" sz="2400" dirty="0"/>
          </a:p>
          <a:p>
            <a:r>
              <a:rPr lang="en-US" sz="2400" dirty="0">
                <a:solidFill>
                  <a:srgbClr val="C00000"/>
                </a:solidFill>
              </a:rPr>
              <a:t>#Step 5:</a:t>
            </a:r>
            <a:endParaRPr lang="en-US" sz="2400" dirty="0"/>
          </a:p>
          <a:p>
            <a:endParaRPr lang="en-US" dirty="0"/>
          </a:p>
          <a:p>
            <a:endParaRPr lang="en-US" dirty="0"/>
          </a:p>
          <a:p>
            <a:endParaRPr lang="en-US" dirty="0"/>
          </a:p>
        </p:txBody>
      </p:sp>
    </p:spTree>
    <p:extLst>
      <p:ext uri="{BB962C8B-B14F-4D97-AF65-F5344CB8AC3E}">
        <p14:creationId xmlns:p14="http://schemas.microsoft.com/office/powerpoint/2010/main" val="2508849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CEB6F91-EBBB-4808-9A08-ACA056AA0771}"/>
              </a:ext>
            </a:extLst>
          </p:cNvPr>
          <p:cNvPicPr>
            <a:picLocks noGrp="1" noChangeAspect="1"/>
          </p:cNvPicPr>
          <p:nvPr>
            <p:ph idx="1"/>
          </p:nvPr>
        </p:nvPicPr>
        <p:blipFill rotWithShape="1">
          <a:blip r:embed="rId2"/>
          <a:srcRect l="12113" r="9972"/>
          <a:stretch/>
        </p:blipFill>
        <p:spPr>
          <a:xfrm>
            <a:off x="726346" y="1236550"/>
            <a:ext cx="10977925" cy="4940514"/>
          </a:xfrm>
          <a:prstGeom prst="rect">
            <a:avLst/>
          </a:prstGeom>
        </p:spPr>
      </p:pic>
      <p:sp>
        <p:nvSpPr>
          <p:cNvPr id="5" name="Rectangle 4">
            <a:extLst>
              <a:ext uri="{FF2B5EF4-FFF2-40B4-BE49-F238E27FC236}">
                <a16:creationId xmlns:a16="http://schemas.microsoft.com/office/drawing/2014/main" id="{6FBD4E46-2ED9-4837-8872-EDE14B7D7E05}"/>
              </a:ext>
            </a:extLst>
          </p:cNvPr>
          <p:cNvSpPr/>
          <p:nvPr/>
        </p:nvSpPr>
        <p:spPr>
          <a:xfrm>
            <a:off x="341244" y="593709"/>
            <a:ext cx="5229893" cy="523220"/>
          </a:xfrm>
          <a:prstGeom prst="rect">
            <a:avLst/>
          </a:prstGeom>
        </p:spPr>
        <p:txBody>
          <a:bodyPr wrap="none">
            <a:spAutoFit/>
          </a:bodyPr>
          <a:lstStyle/>
          <a:p>
            <a:r>
              <a:rPr lang="en-US" sz="2800" b="1" dirty="0">
                <a:solidFill>
                  <a:srgbClr val="C00000"/>
                </a:solidFill>
              </a:rPr>
              <a:t># Afghanistan</a:t>
            </a:r>
            <a:r>
              <a:rPr lang="en-US" sz="2800" b="1" dirty="0"/>
              <a:t>:   </a:t>
            </a:r>
            <a:r>
              <a:rPr lang="en-US" sz="2800" dirty="0"/>
              <a:t>the effect               </a:t>
            </a:r>
          </a:p>
        </p:txBody>
      </p:sp>
    </p:spTree>
    <p:extLst>
      <p:ext uri="{BB962C8B-B14F-4D97-AF65-F5344CB8AC3E}">
        <p14:creationId xmlns:p14="http://schemas.microsoft.com/office/powerpoint/2010/main" val="146674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606E35A-DF09-4DB2-8820-7DBF44DD43B3}"/>
              </a:ext>
            </a:extLst>
          </p:cNvPr>
          <p:cNvPicPr>
            <a:picLocks noGrp="1" noChangeAspect="1"/>
          </p:cNvPicPr>
          <p:nvPr>
            <p:ph idx="1"/>
          </p:nvPr>
        </p:nvPicPr>
        <p:blipFill rotWithShape="1">
          <a:blip r:embed="rId2"/>
          <a:srcRect l="1673" t="1638" r="1561" b="4021"/>
          <a:stretch/>
        </p:blipFill>
        <p:spPr>
          <a:xfrm>
            <a:off x="341244" y="1206230"/>
            <a:ext cx="7410540" cy="5486399"/>
          </a:xfrm>
          <a:prstGeom prst="rect">
            <a:avLst/>
          </a:prstGeom>
        </p:spPr>
      </p:pic>
      <p:sp>
        <p:nvSpPr>
          <p:cNvPr id="6" name="Rectangle 5">
            <a:extLst>
              <a:ext uri="{FF2B5EF4-FFF2-40B4-BE49-F238E27FC236}">
                <a16:creationId xmlns:a16="http://schemas.microsoft.com/office/drawing/2014/main" id="{F08B9197-6C62-4590-933D-995FE51E5C19}"/>
              </a:ext>
            </a:extLst>
          </p:cNvPr>
          <p:cNvSpPr/>
          <p:nvPr/>
        </p:nvSpPr>
        <p:spPr>
          <a:xfrm>
            <a:off x="341244" y="447547"/>
            <a:ext cx="9004260" cy="523220"/>
          </a:xfrm>
          <a:prstGeom prst="rect">
            <a:avLst/>
          </a:prstGeom>
        </p:spPr>
        <p:txBody>
          <a:bodyPr wrap="none">
            <a:spAutoFit/>
          </a:bodyPr>
          <a:lstStyle/>
          <a:p>
            <a:r>
              <a:rPr lang="en-US" sz="2800" b="1" dirty="0">
                <a:solidFill>
                  <a:srgbClr val="C00000"/>
                </a:solidFill>
              </a:rPr>
              <a:t># Afghanistan</a:t>
            </a:r>
            <a:r>
              <a:rPr lang="en-US" sz="2800" b="1" dirty="0"/>
              <a:t>:   </a:t>
            </a:r>
            <a:r>
              <a:rPr lang="en-US" sz="2800" dirty="0"/>
              <a:t>filling in zeros into [‘paired_groups’][‘best’]</a:t>
            </a:r>
          </a:p>
        </p:txBody>
      </p:sp>
      <p:pic>
        <p:nvPicPr>
          <p:cNvPr id="8" name="Picture 7">
            <a:extLst>
              <a:ext uri="{FF2B5EF4-FFF2-40B4-BE49-F238E27FC236}">
                <a16:creationId xmlns:a16="http://schemas.microsoft.com/office/drawing/2014/main" id="{F99D5ABE-EACA-4520-ABC5-9409E77D2EDB}"/>
              </a:ext>
            </a:extLst>
          </p:cNvPr>
          <p:cNvPicPr>
            <a:picLocks noChangeAspect="1"/>
          </p:cNvPicPr>
          <p:nvPr/>
        </p:nvPicPr>
        <p:blipFill rotWithShape="1">
          <a:blip r:embed="rId3"/>
          <a:srcRect r="39236"/>
          <a:stretch/>
        </p:blipFill>
        <p:spPr>
          <a:xfrm>
            <a:off x="6247620" y="3846513"/>
            <a:ext cx="4751813" cy="2657475"/>
          </a:xfrm>
          <a:prstGeom prst="rect">
            <a:avLst/>
          </a:prstGeom>
        </p:spPr>
      </p:pic>
      <p:sp>
        <p:nvSpPr>
          <p:cNvPr id="9" name="TextBox 8">
            <a:extLst>
              <a:ext uri="{FF2B5EF4-FFF2-40B4-BE49-F238E27FC236}">
                <a16:creationId xmlns:a16="http://schemas.microsoft.com/office/drawing/2014/main" id="{7D0E4A74-F818-4979-92ED-9F1D69255F57}"/>
              </a:ext>
            </a:extLst>
          </p:cNvPr>
          <p:cNvSpPr txBox="1"/>
          <p:nvPr/>
        </p:nvSpPr>
        <p:spPr>
          <a:xfrm>
            <a:off x="6733282" y="4840534"/>
            <a:ext cx="5426516" cy="1015663"/>
          </a:xfrm>
          <a:prstGeom prst="rect">
            <a:avLst/>
          </a:prstGeom>
          <a:noFill/>
        </p:spPr>
        <p:txBody>
          <a:bodyPr wrap="square" rtlCol="0">
            <a:spAutoFit/>
          </a:bodyPr>
          <a:lstStyle/>
          <a:p>
            <a:r>
              <a:rPr lang="en-US" sz="1200" b="1" dirty="0" err="1"/>
              <a:t>df_bar_plot</a:t>
            </a:r>
            <a:r>
              <a:rPr lang="en-US" sz="1200" b="1" dirty="0"/>
              <a:t> = </a:t>
            </a:r>
            <a:r>
              <a:rPr lang="en-US" sz="1200" b="1" dirty="0" err="1"/>
              <a:t>pd.DataFrame.from_records</a:t>
            </a:r>
            <a:r>
              <a:rPr lang="en-US" sz="1200" b="1" dirty="0"/>
              <a:t>(</a:t>
            </a:r>
          </a:p>
          <a:p>
            <a:r>
              <a:rPr lang="en-US" sz="1200" b="1" dirty="0">
                <a:solidFill>
                  <a:srgbClr val="FF0000"/>
                </a:solidFill>
              </a:rPr>
              <a:t>                                                                                </a:t>
            </a:r>
            <a:r>
              <a:rPr lang="en-US" sz="1200" b="1" dirty="0" err="1">
                <a:solidFill>
                  <a:srgbClr val="FF0000"/>
                </a:solidFill>
              </a:rPr>
              <a:t>plot_best</a:t>
            </a:r>
            <a:r>
              <a:rPr lang="en-US" sz="1200" b="1" dirty="0"/>
              <a:t>, </a:t>
            </a:r>
          </a:p>
          <a:p>
            <a:r>
              <a:rPr lang="en-US" sz="1200" b="1" dirty="0"/>
              <a:t>                                                                                columns=</a:t>
            </a:r>
            <a:r>
              <a:rPr lang="en-US" sz="1200" b="1" dirty="0" err="1">
                <a:solidFill>
                  <a:srgbClr val="00B050"/>
                </a:solidFill>
              </a:rPr>
              <a:t>year_range</a:t>
            </a:r>
            <a:r>
              <a:rPr lang="en-US" sz="1200" b="1" dirty="0"/>
              <a:t>,</a:t>
            </a:r>
          </a:p>
          <a:p>
            <a:r>
              <a:rPr lang="en-US" sz="1200" b="1" dirty="0"/>
              <a:t>                                                                                index=</a:t>
            </a:r>
            <a:r>
              <a:rPr lang="en-US" sz="1200" b="1" dirty="0" err="1">
                <a:solidFill>
                  <a:srgbClr val="0070C0"/>
                </a:solidFill>
              </a:rPr>
              <a:t>group_names</a:t>
            </a:r>
            <a:endParaRPr lang="en-US" sz="1200" b="1" dirty="0">
              <a:solidFill>
                <a:srgbClr val="0070C0"/>
              </a:solidFill>
            </a:endParaRPr>
          </a:p>
          <a:p>
            <a:r>
              <a:rPr lang="en-US" sz="1200" b="1" dirty="0"/>
              <a:t>                                                                              )</a:t>
            </a:r>
          </a:p>
        </p:txBody>
      </p:sp>
      <p:sp>
        <p:nvSpPr>
          <p:cNvPr id="10" name="Rectangle 9">
            <a:extLst>
              <a:ext uri="{FF2B5EF4-FFF2-40B4-BE49-F238E27FC236}">
                <a16:creationId xmlns:a16="http://schemas.microsoft.com/office/drawing/2014/main" id="{935C24EC-41F1-4933-A058-6662612C232A}"/>
              </a:ext>
            </a:extLst>
          </p:cNvPr>
          <p:cNvSpPr/>
          <p:nvPr/>
        </p:nvSpPr>
        <p:spPr>
          <a:xfrm>
            <a:off x="341244" y="1269507"/>
            <a:ext cx="1025918" cy="133166"/>
          </a:xfrm>
          <a:prstGeom prst="rect">
            <a:avLst/>
          </a:prstGeom>
          <a:noFill/>
          <a:ln w="19050">
            <a:solidFill>
              <a:srgbClr val="0070C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A85ECE9-4B3E-4790-ABFF-2A3B812A9611}"/>
              </a:ext>
            </a:extLst>
          </p:cNvPr>
          <p:cNvSpPr/>
          <p:nvPr/>
        </p:nvSpPr>
        <p:spPr>
          <a:xfrm>
            <a:off x="341244" y="1467777"/>
            <a:ext cx="1025918" cy="133166"/>
          </a:xfrm>
          <a:prstGeom prst="rect">
            <a:avLst/>
          </a:prstGeom>
          <a:noFill/>
          <a:ln w="19050">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rgbClr val="00B050"/>
              </a:solidFill>
            </a:endParaRPr>
          </a:p>
        </p:txBody>
      </p:sp>
      <p:sp>
        <p:nvSpPr>
          <p:cNvPr id="13" name="Rectangle 12">
            <a:extLst>
              <a:ext uri="{FF2B5EF4-FFF2-40B4-BE49-F238E27FC236}">
                <a16:creationId xmlns:a16="http://schemas.microsoft.com/office/drawing/2014/main" id="{183733C0-E78E-4180-B84E-97F63810AD91}"/>
              </a:ext>
            </a:extLst>
          </p:cNvPr>
          <p:cNvSpPr/>
          <p:nvPr/>
        </p:nvSpPr>
        <p:spPr>
          <a:xfrm>
            <a:off x="710214" y="6286488"/>
            <a:ext cx="825623" cy="226377"/>
          </a:xfrm>
          <a:prstGeom prst="rect">
            <a:avLst/>
          </a:prstGeom>
          <a:noFill/>
          <a:ln w="1905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9153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D09ED8-4757-CD41-A0E2-59ED4783ED43}"/>
              </a:ext>
            </a:extLst>
          </p:cNvPr>
          <p:cNvPicPr>
            <a:picLocks noChangeAspect="1"/>
          </p:cNvPicPr>
          <p:nvPr/>
        </p:nvPicPr>
        <p:blipFill>
          <a:blip r:embed="rId2"/>
          <a:stretch>
            <a:fillRect/>
          </a:stretch>
        </p:blipFill>
        <p:spPr>
          <a:xfrm>
            <a:off x="178675" y="605222"/>
            <a:ext cx="11920619" cy="6252778"/>
          </a:xfrm>
          <a:prstGeom prst="rect">
            <a:avLst/>
          </a:prstGeom>
        </p:spPr>
      </p:pic>
      <p:sp>
        <p:nvSpPr>
          <p:cNvPr id="5" name="TextBox 4">
            <a:extLst>
              <a:ext uri="{FF2B5EF4-FFF2-40B4-BE49-F238E27FC236}">
                <a16:creationId xmlns:a16="http://schemas.microsoft.com/office/drawing/2014/main" id="{2A8D64B8-6411-344B-80CB-85BA45F888A1}"/>
              </a:ext>
            </a:extLst>
          </p:cNvPr>
          <p:cNvSpPr txBox="1"/>
          <p:nvPr/>
        </p:nvSpPr>
        <p:spPr>
          <a:xfrm>
            <a:off x="364689" y="170579"/>
            <a:ext cx="10478814" cy="461665"/>
          </a:xfrm>
          <a:prstGeom prst="rect">
            <a:avLst/>
          </a:prstGeom>
          <a:noFill/>
        </p:spPr>
        <p:txBody>
          <a:bodyPr wrap="square" rtlCol="0">
            <a:spAutoFit/>
          </a:bodyPr>
          <a:lstStyle/>
          <a:p>
            <a:r>
              <a:rPr lang="en-US" sz="2400" b="1" dirty="0">
                <a:solidFill>
                  <a:srgbClr val="C00000"/>
                </a:solidFill>
              </a:rPr>
              <a:t># Afghanistan</a:t>
            </a:r>
            <a:r>
              <a:rPr lang="en-US" sz="2400" b="1" dirty="0"/>
              <a:t>: </a:t>
            </a:r>
            <a:r>
              <a:rPr lang="en-US" sz="2400" dirty="0"/>
              <a:t>a deep dive into combatants</a:t>
            </a:r>
          </a:p>
        </p:txBody>
      </p:sp>
      <p:sp>
        <p:nvSpPr>
          <p:cNvPr id="2" name="Rectangle 1">
            <a:extLst>
              <a:ext uri="{FF2B5EF4-FFF2-40B4-BE49-F238E27FC236}">
                <a16:creationId xmlns:a16="http://schemas.microsoft.com/office/drawing/2014/main" id="{FF101100-389F-4848-8C46-A27FF55FCC38}"/>
              </a:ext>
            </a:extLst>
          </p:cNvPr>
          <p:cNvSpPr/>
          <p:nvPr/>
        </p:nvSpPr>
        <p:spPr>
          <a:xfrm>
            <a:off x="8098613" y="1056443"/>
            <a:ext cx="310718" cy="133165"/>
          </a:xfrm>
          <a:prstGeom prst="rect">
            <a:avLst/>
          </a:prstGeom>
          <a:solidFill>
            <a:srgbClr val="17BE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F80BC8-3598-4D5E-9980-722ED4B74005}"/>
              </a:ext>
            </a:extLst>
          </p:cNvPr>
          <p:cNvSpPr/>
          <p:nvPr/>
        </p:nvSpPr>
        <p:spPr>
          <a:xfrm>
            <a:off x="8098613" y="1254711"/>
            <a:ext cx="310718" cy="133165"/>
          </a:xfrm>
          <a:prstGeom prst="rect">
            <a:avLst/>
          </a:prstGeom>
          <a:solidFill>
            <a:srgbClr val="E377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792042-1F93-42C1-AC60-45A398D77358}"/>
              </a:ext>
            </a:extLst>
          </p:cNvPr>
          <p:cNvSpPr/>
          <p:nvPr/>
        </p:nvSpPr>
        <p:spPr>
          <a:xfrm>
            <a:off x="937326" y="1192293"/>
            <a:ext cx="310718" cy="133165"/>
          </a:xfrm>
          <a:prstGeom prst="rect">
            <a:avLst/>
          </a:prstGeom>
          <a:solidFill>
            <a:srgbClr val="D627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318B42-DCD0-445E-BCC2-D616551B1BD1}"/>
              </a:ext>
            </a:extLst>
          </p:cNvPr>
          <p:cNvSpPr/>
          <p:nvPr/>
        </p:nvSpPr>
        <p:spPr>
          <a:xfrm>
            <a:off x="8098613" y="1465746"/>
            <a:ext cx="310718" cy="133165"/>
          </a:xfrm>
          <a:prstGeom prst="rect">
            <a:avLst/>
          </a:prstGeom>
          <a:solidFill>
            <a:srgbClr val="BCBD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A8D7F2-C0A5-4834-BECA-79820FEBA694}"/>
              </a:ext>
            </a:extLst>
          </p:cNvPr>
          <p:cNvSpPr/>
          <p:nvPr/>
        </p:nvSpPr>
        <p:spPr>
          <a:xfrm>
            <a:off x="937326" y="2016246"/>
            <a:ext cx="310718" cy="133165"/>
          </a:xfrm>
          <a:prstGeom prst="rect">
            <a:avLst/>
          </a:prstGeom>
          <a:solidFill>
            <a:srgbClr val="1F77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0F145DE-47F9-4647-AAA8-5037828005DE}"/>
              </a:ext>
            </a:extLst>
          </p:cNvPr>
          <p:cNvSpPr txBox="1"/>
          <p:nvPr/>
        </p:nvSpPr>
        <p:spPr>
          <a:xfrm>
            <a:off x="8388872" y="1002166"/>
            <a:ext cx="2502608" cy="261610"/>
          </a:xfrm>
          <a:prstGeom prst="rect">
            <a:avLst/>
          </a:prstGeom>
          <a:noFill/>
        </p:spPr>
        <p:txBody>
          <a:bodyPr wrap="none" rtlCol="0">
            <a:spAutoFit/>
          </a:bodyPr>
          <a:lstStyle/>
          <a:p>
            <a:r>
              <a:rPr lang="en-US" sz="1100" dirty="0"/>
              <a:t>Government of Afghanistan and Taleban</a:t>
            </a:r>
          </a:p>
        </p:txBody>
      </p:sp>
      <p:sp>
        <p:nvSpPr>
          <p:cNvPr id="11" name="TextBox 10">
            <a:extLst>
              <a:ext uri="{FF2B5EF4-FFF2-40B4-BE49-F238E27FC236}">
                <a16:creationId xmlns:a16="http://schemas.microsoft.com/office/drawing/2014/main" id="{E52941C0-4E77-4D21-AE2F-D210A48414F7}"/>
              </a:ext>
            </a:extLst>
          </p:cNvPr>
          <p:cNvSpPr txBox="1"/>
          <p:nvPr/>
        </p:nvSpPr>
        <p:spPr>
          <a:xfrm>
            <a:off x="8388872" y="1195378"/>
            <a:ext cx="2148345" cy="261610"/>
          </a:xfrm>
          <a:prstGeom prst="rect">
            <a:avLst/>
          </a:prstGeom>
          <a:noFill/>
        </p:spPr>
        <p:txBody>
          <a:bodyPr wrap="none" rtlCol="0">
            <a:spAutoFit/>
          </a:bodyPr>
          <a:lstStyle/>
          <a:p>
            <a:r>
              <a:rPr lang="en-US" sz="1100" dirty="0"/>
              <a:t>Government of Afghanistan and IS</a:t>
            </a:r>
          </a:p>
        </p:txBody>
      </p:sp>
      <p:sp>
        <p:nvSpPr>
          <p:cNvPr id="12" name="TextBox 11">
            <a:extLst>
              <a:ext uri="{FF2B5EF4-FFF2-40B4-BE49-F238E27FC236}">
                <a16:creationId xmlns:a16="http://schemas.microsoft.com/office/drawing/2014/main" id="{B2D8FE65-3B26-43EF-87CE-073C43172E61}"/>
              </a:ext>
            </a:extLst>
          </p:cNvPr>
          <p:cNvSpPr txBox="1"/>
          <p:nvPr/>
        </p:nvSpPr>
        <p:spPr>
          <a:xfrm>
            <a:off x="1207307" y="936082"/>
            <a:ext cx="4628988" cy="261610"/>
          </a:xfrm>
          <a:prstGeom prst="rect">
            <a:avLst/>
          </a:prstGeom>
          <a:noFill/>
        </p:spPr>
        <p:txBody>
          <a:bodyPr wrap="square" rtlCol="0">
            <a:spAutoFit/>
          </a:bodyPr>
          <a:lstStyle/>
          <a:p>
            <a:r>
              <a:rPr lang="en-US" sz="1100" dirty="0"/>
              <a:t>Government of Afghanistan and Hizb-I Islami-yi Afghanistan – Khalis faction</a:t>
            </a:r>
          </a:p>
        </p:txBody>
      </p:sp>
      <p:sp>
        <p:nvSpPr>
          <p:cNvPr id="14" name="Rectangle 1">
            <a:extLst>
              <a:ext uri="{FF2B5EF4-FFF2-40B4-BE49-F238E27FC236}">
                <a16:creationId xmlns:a16="http://schemas.microsoft.com/office/drawing/2014/main" id="{42C48E0D-5052-47A4-BBA2-C59A5E290DB2}"/>
              </a:ext>
            </a:extLst>
          </p:cNvPr>
          <p:cNvSpPr>
            <a:spLocks noChangeArrowheads="1"/>
          </p:cNvSpPr>
          <p:nvPr/>
        </p:nvSpPr>
        <p:spPr bwMode="auto">
          <a:xfrm>
            <a:off x="838200" y="38179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02D8009A-FAD9-4B73-BE17-5CFA07435AB3}"/>
              </a:ext>
            </a:extLst>
          </p:cNvPr>
          <p:cNvSpPr txBox="1"/>
          <p:nvPr/>
        </p:nvSpPr>
        <p:spPr>
          <a:xfrm>
            <a:off x="1202778" y="1953194"/>
            <a:ext cx="4401318" cy="261610"/>
          </a:xfrm>
          <a:prstGeom prst="rect">
            <a:avLst/>
          </a:prstGeom>
          <a:noFill/>
        </p:spPr>
        <p:txBody>
          <a:bodyPr wrap="square" rtlCol="0">
            <a:spAutoFit/>
          </a:bodyPr>
          <a:lstStyle/>
          <a:p>
            <a:r>
              <a:rPr lang="en-US" sz="1100" dirty="0"/>
              <a:t>Government of Afghanistan and Hizb-I Islami-yi Afghanistan</a:t>
            </a:r>
          </a:p>
        </p:txBody>
      </p:sp>
      <p:sp>
        <p:nvSpPr>
          <p:cNvPr id="16" name="TextBox 15">
            <a:extLst>
              <a:ext uri="{FF2B5EF4-FFF2-40B4-BE49-F238E27FC236}">
                <a16:creationId xmlns:a16="http://schemas.microsoft.com/office/drawing/2014/main" id="{701F18EF-F341-4CC7-BD9F-83E2F8FB3CD3}"/>
              </a:ext>
            </a:extLst>
          </p:cNvPr>
          <p:cNvSpPr txBox="1"/>
          <p:nvPr/>
        </p:nvSpPr>
        <p:spPr>
          <a:xfrm>
            <a:off x="1202928" y="1328865"/>
            <a:ext cx="4401318" cy="261610"/>
          </a:xfrm>
          <a:prstGeom prst="rect">
            <a:avLst/>
          </a:prstGeom>
          <a:noFill/>
        </p:spPr>
        <p:txBody>
          <a:bodyPr wrap="square" rtlCol="0">
            <a:spAutoFit/>
          </a:bodyPr>
          <a:lstStyle/>
          <a:p>
            <a:r>
              <a:rPr lang="en-US" sz="1100" dirty="0"/>
              <a:t>Government of Afghanistan and Junbish-I Milli-</a:t>
            </a:r>
            <a:r>
              <a:rPr lang="en-US" sz="1100" dirty="0" err="1"/>
              <a:t>yi</a:t>
            </a:r>
            <a:r>
              <a:rPr lang="en-US" sz="1100" dirty="0"/>
              <a:t> Islami</a:t>
            </a:r>
          </a:p>
        </p:txBody>
      </p:sp>
      <p:sp>
        <p:nvSpPr>
          <p:cNvPr id="17" name="Rectangle 16">
            <a:extLst>
              <a:ext uri="{FF2B5EF4-FFF2-40B4-BE49-F238E27FC236}">
                <a16:creationId xmlns:a16="http://schemas.microsoft.com/office/drawing/2014/main" id="{7A9C5362-6793-444B-87D1-431242BA0070}"/>
              </a:ext>
            </a:extLst>
          </p:cNvPr>
          <p:cNvSpPr/>
          <p:nvPr/>
        </p:nvSpPr>
        <p:spPr>
          <a:xfrm>
            <a:off x="937326" y="988780"/>
            <a:ext cx="310718" cy="133165"/>
          </a:xfrm>
          <a:prstGeom prst="rect">
            <a:avLst/>
          </a:prstGeom>
          <a:solidFill>
            <a:srgbClr val="FF7F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9A54508-43E4-4055-806A-03E1D344E426}"/>
              </a:ext>
            </a:extLst>
          </p:cNvPr>
          <p:cNvSpPr txBox="1"/>
          <p:nvPr/>
        </p:nvSpPr>
        <p:spPr>
          <a:xfrm>
            <a:off x="1211981" y="1131750"/>
            <a:ext cx="4628988" cy="261610"/>
          </a:xfrm>
          <a:prstGeom prst="rect">
            <a:avLst/>
          </a:prstGeom>
          <a:noFill/>
        </p:spPr>
        <p:txBody>
          <a:bodyPr wrap="square" rtlCol="0">
            <a:spAutoFit/>
          </a:bodyPr>
          <a:lstStyle/>
          <a:p>
            <a:r>
              <a:rPr lang="en-US" sz="1100" dirty="0"/>
              <a:t>Government of Afghanistan and Jam’iyat-i Islami-yi Afghanistan</a:t>
            </a:r>
          </a:p>
        </p:txBody>
      </p:sp>
      <p:sp>
        <p:nvSpPr>
          <p:cNvPr id="19" name="Rectangle 18">
            <a:extLst>
              <a:ext uri="{FF2B5EF4-FFF2-40B4-BE49-F238E27FC236}">
                <a16:creationId xmlns:a16="http://schemas.microsoft.com/office/drawing/2014/main" id="{0C34F82C-7D0E-498E-A510-5B77A7839D42}"/>
              </a:ext>
            </a:extLst>
          </p:cNvPr>
          <p:cNvSpPr/>
          <p:nvPr/>
        </p:nvSpPr>
        <p:spPr>
          <a:xfrm>
            <a:off x="1210808" y="1551407"/>
            <a:ext cx="2383986" cy="261610"/>
          </a:xfrm>
          <a:prstGeom prst="rect">
            <a:avLst/>
          </a:prstGeom>
        </p:spPr>
        <p:txBody>
          <a:bodyPr wrap="none">
            <a:spAutoFit/>
          </a:bodyPr>
          <a:lstStyle/>
          <a:p>
            <a:r>
              <a:rPr lang="en-US" sz="1100" dirty="0"/>
              <a:t>Government of Afghanistan and UIFSA</a:t>
            </a:r>
          </a:p>
        </p:txBody>
      </p:sp>
      <p:grpSp>
        <p:nvGrpSpPr>
          <p:cNvPr id="41" name="Group 40">
            <a:extLst>
              <a:ext uri="{FF2B5EF4-FFF2-40B4-BE49-F238E27FC236}">
                <a16:creationId xmlns:a16="http://schemas.microsoft.com/office/drawing/2014/main" id="{518AA375-B6AC-41D2-9A83-33B47A25C42E}"/>
              </a:ext>
            </a:extLst>
          </p:cNvPr>
          <p:cNvGrpSpPr/>
          <p:nvPr/>
        </p:nvGrpSpPr>
        <p:grpSpPr>
          <a:xfrm>
            <a:off x="937326" y="1615098"/>
            <a:ext cx="310718" cy="133165"/>
            <a:chOff x="945356" y="1615098"/>
            <a:chExt cx="310718" cy="133165"/>
          </a:xfrm>
        </p:grpSpPr>
        <p:sp>
          <p:nvSpPr>
            <p:cNvPr id="20" name="Rectangle 19">
              <a:extLst>
                <a:ext uri="{FF2B5EF4-FFF2-40B4-BE49-F238E27FC236}">
                  <a16:creationId xmlns:a16="http://schemas.microsoft.com/office/drawing/2014/main" id="{F8827D72-5A77-4810-85A2-DA95B19A7742}"/>
                </a:ext>
              </a:extLst>
            </p:cNvPr>
            <p:cNvSpPr/>
            <p:nvPr/>
          </p:nvSpPr>
          <p:spPr>
            <a:xfrm>
              <a:off x="945356" y="1615098"/>
              <a:ext cx="310718" cy="133165"/>
            </a:xfrm>
            <a:prstGeom prst="rect">
              <a:avLst/>
            </a:prstGeom>
            <a:solidFill>
              <a:srgbClr val="D627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BA15C8-68A8-4ADE-B43C-D6D966E1C129}"/>
                </a:ext>
              </a:extLst>
            </p:cNvPr>
            <p:cNvSpPr/>
            <p:nvPr/>
          </p:nvSpPr>
          <p:spPr>
            <a:xfrm flipV="1">
              <a:off x="1094289" y="1647689"/>
              <a:ext cx="45719" cy="540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a:extLst>
              <a:ext uri="{FF2B5EF4-FFF2-40B4-BE49-F238E27FC236}">
                <a16:creationId xmlns:a16="http://schemas.microsoft.com/office/drawing/2014/main" id="{D55C3053-BCC2-430B-AE57-67C1F506A933}"/>
              </a:ext>
            </a:extLst>
          </p:cNvPr>
          <p:cNvSpPr/>
          <p:nvPr/>
        </p:nvSpPr>
        <p:spPr>
          <a:xfrm flipH="1" flipV="1">
            <a:off x="3936626" y="5656727"/>
            <a:ext cx="45719" cy="6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B0F857E-E214-4907-A922-83F432D14325}"/>
              </a:ext>
            </a:extLst>
          </p:cNvPr>
          <p:cNvSpPr/>
          <p:nvPr/>
        </p:nvSpPr>
        <p:spPr>
          <a:xfrm flipH="1" flipV="1">
            <a:off x="4315355" y="4496385"/>
            <a:ext cx="45719" cy="6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6D6265A-CA31-448F-B931-9E7AC6974963}"/>
              </a:ext>
            </a:extLst>
          </p:cNvPr>
          <p:cNvSpPr/>
          <p:nvPr/>
        </p:nvSpPr>
        <p:spPr>
          <a:xfrm>
            <a:off x="937326" y="1817089"/>
            <a:ext cx="310718" cy="133165"/>
          </a:xfrm>
          <a:prstGeom prst="rect">
            <a:avLst/>
          </a:prstGeom>
          <a:solidFill>
            <a:srgbClr val="17BE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5BE72DE-C975-4AB7-BA4B-55BB8FF00CA4}"/>
              </a:ext>
            </a:extLst>
          </p:cNvPr>
          <p:cNvSpPr txBox="1"/>
          <p:nvPr/>
        </p:nvSpPr>
        <p:spPr>
          <a:xfrm>
            <a:off x="1210809" y="1755792"/>
            <a:ext cx="2502608" cy="261610"/>
          </a:xfrm>
          <a:prstGeom prst="rect">
            <a:avLst/>
          </a:prstGeom>
          <a:noFill/>
        </p:spPr>
        <p:txBody>
          <a:bodyPr wrap="none" rtlCol="0">
            <a:spAutoFit/>
          </a:bodyPr>
          <a:lstStyle/>
          <a:p>
            <a:r>
              <a:rPr lang="en-US" sz="1100" dirty="0"/>
              <a:t>Civilians and Government of Afghanistan</a:t>
            </a:r>
          </a:p>
        </p:txBody>
      </p:sp>
      <p:sp>
        <p:nvSpPr>
          <p:cNvPr id="30" name="Oval 29">
            <a:extLst>
              <a:ext uri="{FF2B5EF4-FFF2-40B4-BE49-F238E27FC236}">
                <a16:creationId xmlns:a16="http://schemas.microsoft.com/office/drawing/2014/main" id="{E8B26CA6-2102-4139-A8F6-2D606525F720}"/>
              </a:ext>
            </a:extLst>
          </p:cNvPr>
          <p:cNvSpPr/>
          <p:nvPr/>
        </p:nvSpPr>
        <p:spPr>
          <a:xfrm flipH="1" flipV="1">
            <a:off x="4703147" y="5753301"/>
            <a:ext cx="45719" cy="6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99344DC-A8FF-451D-8344-97177263FEFE}"/>
              </a:ext>
            </a:extLst>
          </p:cNvPr>
          <p:cNvSpPr/>
          <p:nvPr/>
        </p:nvSpPr>
        <p:spPr>
          <a:xfrm flipH="1" flipV="1">
            <a:off x="5072825" y="5733689"/>
            <a:ext cx="45719" cy="6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5AA367F-C944-4F22-BB0F-342EC1D1DF6A}"/>
              </a:ext>
            </a:extLst>
          </p:cNvPr>
          <p:cNvSpPr/>
          <p:nvPr/>
        </p:nvSpPr>
        <p:spPr>
          <a:xfrm flipH="1" flipV="1">
            <a:off x="5442503" y="6021890"/>
            <a:ext cx="45719" cy="6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8B28C41-9AD3-485A-A6F3-69160938F59C}"/>
              </a:ext>
            </a:extLst>
          </p:cNvPr>
          <p:cNvSpPr txBox="1"/>
          <p:nvPr/>
        </p:nvSpPr>
        <p:spPr>
          <a:xfrm>
            <a:off x="8386173" y="1407250"/>
            <a:ext cx="4401318" cy="261610"/>
          </a:xfrm>
          <a:prstGeom prst="rect">
            <a:avLst/>
          </a:prstGeom>
          <a:noFill/>
        </p:spPr>
        <p:txBody>
          <a:bodyPr wrap="square" rtlCol="0">
            <a:spAutoFit/>
          </a:bodyPr>
          <a:lstStyle/>
          <a:p>
            <a:r>
              <a:rPr lang="en-US" sz="1100" dirty="0"/>
              <a:t>Government of United States of America and al-Qaida </a:t>
            </a:r>
          </a:p>
        </p:txBody>
      </p:sp>
      <p:sp>
        <p:nvSpPr>
          <p:cNvPr id="35" name="Oval 34">
            <a:extLst>
              <a:ext uri="{FF2B5EF4-FFF2-40B4-BE49-F238E27FC236}">
                <a16:creationId xmlns:a16="http://schemas.microsoft.com/office/drawing/2014/main" id="{E2FCC6C2-7337-43EF-A233-D05F07B92D61}"/>
              </a:ext>
            </a:extLst>
          </p:cNvPr>
          <p:cNvSpPr/>
          <p:nvPr/>
        </p:nvSpPr>
        <p:spPr>
          <a:xfrm flipH="1" flipV="1">
            <a:off x="2821536" y="5410775"/>
            <a:ext cx="45719" cy="6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CE758A4-7150-475A-BCAA-E50584B19EDA}"/>
              </a:ext>
            </a:extLst>
          </p:cNvPr>
          <p:cNvGrpSpPr/>
          <p:nvPr/>
        </p:nvGrpSpPr>
        <p:grpSpPr>
          <a:xfrm>
            <a:off x="937326" y="1396378"/>
            <a:ext cx="310718" cy="133165"/>
            <a:chOff x="937326" y="1396378"/>
            <a:chExt cx="310718" cy="133165"/>
          </a:xfrm>
        </p:grpSpPr>
        <p:sp>
          <p:nvSpPr>
            <p:cNvPr id="8" name="Rectangle 7">
              <a:extLst>
                <a:ext uri="{FF2B5EF4-FFF2-40B4-BE49-F238E27FC236}">
                  <a16:creationId xmlns:a16="http://schemas.microsoft.com/office/drawing/2014/main" id="{17E20432-D814-49C7-8C67-656424885B26}"/>
                </a:ext>
              </a:extLst>
            </p:cNvPr>
            <p:cNvSpPr/>
            <p:nvPr/>
          </p:nvSpPr>
          <p:spPr>
            <a:xfrm>
              <a:off x="937326" y="1396378"/>
              <a:ext cx="310718" cy="133165"/>
            </a:xfrm>
            <a:prstGeom prst="rect">
              <a:avLst/>
            </a:prstGeom>
            <a:solidFill>
              <a:srgbClr val="FF7F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0B1817C-C1F3-4D59-9EB5-0DBE41A7A776}"/>
                </a:ext>
              </a:extLst>
            </p:cNvPr>
            <p:cNvSpPr/>
            <p:nvPr/>
          </p:nvSpPr>
          <p:spPr>
            <a:xfrm flipH="1" flipV="1">
              <a:off x="1090821" y="1425752"/>
              <a:ext cx="45719" cy="6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Oval 36">
            <a:extLst>
              <a:ext uri="{FF2B5EF4-FFF2-40B4-BE49-F238E27FC236}">
                <a16:creationId xmlns:a16="http://schemas.microsoft.com/office/drawing/2014/main" id="{EF78BF58-272C-434B-B47A-A1368F6C16FD}"/>
              </a:ext>
            </a:extLst>
          </p:cNvPr>
          <p:cNvSpPr/>
          <p:nvPr/>
        </p:nvSpPr>
        <p:spPr>
          <a:xfrm flipH="1" flipV="1">
            <a:off x="3191212" y="6124488"/>
            <a:ext cx="45719" cy="6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809089F-43F5-4712-8E1E-00354FB0D17A}"/>
              </a:ext>
            </a:extLst>
          </p:cNvPr>
          <p:cNvSpPr/>
          <p:nvPr/>
        </p:nvSpPr>
        <p:spPr>
          <a:xfrm flipH="1" flipV="1">
            <a:off x="2448829" y="5572228"/>
            <a:ext cx="45719" cy="6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896394C-F870-4407-A569-61775F7004AC}"/>
              </a:ext>
            </a:extLst>
          </p:cNvPr>
          <p:cNvSpPr/>
          <p:nvPr/>
        </p:nvSpPr>
        <p:spPr>
          <a:xfrm flipH="1" flipV="1">
            <a:off x="3563926" y="5709544"/>
            <a:ext cx="45719" cy="6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55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FC0D11-089B-524B-BEF1-A9BA9064E904}"/>
              </a:ext>
            </a:extLst>
          </p:cNvPr>
          <p:cNvPicPr>
            <a:picLocks noChangeAspect="1"/>
          </p:cNvPicPr>
          <p:nvPr/>
        </p:nvPicPr>
        <p:blipFill>
          <a:blip r:embed="rId2"/>
          <a:stretch>
            <a:fillRect/>
          </a:stretch>
        </p:blipFill>
        <p:spPr>
          <a:xfrm>
            <a:off x="2937072" y="271497"/>
            <a:ext cx="9044720" cy="6315006"/>
          </a:xfrm>
          <a:prstGeom prst="rect">
            <a:avLst/>
          </a:prstGeom>
        </p:spPr>
      </p:pic>
      <p:sp>
        <p:nvSpPr>
          <p:cNvPr id="6" name="TextBox 5">
            <a:extLst>
              <a:ext uri="{FF2B5EF4-FFF2-40B4-BE49-F238E27FC236}">
                <a16:creationId xmlns:a16="http://schemas.microsoft.com/office/drawing/2014/main" id="{8D0BECB0-7648-1D45-B8EC-DFCAE2835F3E}"/>
              </a:ext>
            </a:extLst>
          </p:cNvPr>
          <p:cNvSpPr txBox="1"/>
          <p:nvPr/>
        </p:nvSpPr>
        <p:spPr>
          <a:xfrm>
            <a:off x="172852" y="432771"/>
            <a:ext cx="2764220" cy="707886"/>
          </a:xfrm>
          <a:prstGeom prst="rect">
            <a:avLst/>
          </a:prstGeom>
          <a:noFill/>
        </p:spPr>
        <p:txBody>
          <a:bodyPr wrap="square" rtlCol="0">
            <a:spAutoFit/>
          </a:bodyPr>
          <a:lstStyle/>
          <a:p>
            <a:r>
              <a:rPr lang="en-US" sz="2000" b="1" dirty="0">
                <a:solidFill>
                  <a:srgbClr val="C00000"/>
                </a:solidFill>
              </a:rPr>
              <a:t># Afghanistan</a:t>
            </a:r>
            <a:r>
              <a:rPr lang="en-US" sz="2000" b="1" dirty="0"/>
              <a:t>: </a:t>
            </a:r>
            <a:r>
              <a:rPr lang="en-US" sz="2000" dirty="0"/>
              <a:t>fatalities</a:t>
            </a:r>
          </a:p>
          <a:p>
            <a:r>
              <a:rPr lang="en-US" sz="2000" dirty="0"/>
              <a:t>heat map</a:t>
            </a:r>
          </a:p>
        </p:txBody>
      </p:sp>
    </p:spTree>
    <p:extLst>
      <p:ext uri="{BB962C8B-B14F-4D97-AF65-F5344CB8AC3E}">
        <p14:creationId xmlns:p14="http://schemas.microsoft.com/office/powerpoint/2010/main" val="1410980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p:nvPr/>
        </p:nvSpPr>
        <p:spPr>
          <a:xfrm>
            <a:off x="481911" y="296561"/>
            <a:ext cx="640080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C00000"/>
                </a:solidFill>
                <a:latin typeface="Calibri"/>
                <a:ea typeface="Calibri"/>
                <a:cs typeface="Calibri"/>
                <a:sym typeface="Calibri"/>
              </a:rPr>
              <a:t># Afghanistan</a:t>
            </a:r>
            <a:r>
              <a:rPr lang="en-US" sz="2800" dirty="0">
                <a:solidFill>
                  <a:schemeClr val="dk1"/>
                </a:solidFill>
                <a:latin typeface="Calibri"/>
                <a:ea typeface="Calibri"/>
                <a:cs typeface="Calibri"/>
                <a:sym typeface="Calibri"/>
              </a:rPr>
              <a:t>: fatalities over 30 years</a:t>
            </a:r>
            <a:endParaRPr sz="2800" dirty="0"/>
          </a:p>
        </p:txBody>
      </p:sp>
      <p:pic>
        <p:nvPicPr>
          <p:cNvPr id="168" name="Google Shape;168;p12" descr="A close up of a map&#10;&#10;Description automatically generated"/>
          <p:cNvPicPr preferRelativeResize="0"/>
          <p:nvPr/>
        </p:nvPicPr>
        <p:blipFill rotWithShape="1">
          <a:blip r:embed="rId3">
            <a:alphaModFix/>
          </a:blip>
          <a:srcRect/>
          <a:stretch/>
        </p:blipFill>
        <p:spPr>
          <a:xfrm>
            <a:off x="7103826" y="1326327"/>
            <a:ext cx="4915700" cy="4774450"/>
          </a:xfrm>
          <a:prstGeom prst="rect">
            <a:avLst/>
          </a:prstGeom>
          <a:noFill/>
          <a:ln>
            <a:noFill/>
          </a:ln>
        </p:spPr>
      </p:pic>
      <p:pic>
        <p:nvPicPr>
          <p:cNvPr id="169" name="Google Shape;169;p12"/>
          <p:cNvPicPr preferRelativeResize="0"/>
          <p:nvPr/>
        </p:nvPicPr>
        <p:blipFill>
          <a:blip r:embed="rId4">
            <a:alphaModFix/>
          </a:blip>
          <a:stretch>
            <a:fillRect/>
          </a:stretch>
        </p:blipFill>
        <p:spPr>
          <a:xfrm>
            <a:off x="481911" y="1436232"/>
            <a:ext cx="6009725" cy="4554640"/>
          </a:xfrm>
          <a:prstGeom prst="rect">
            <a:avLst/>
          </a:prstGeom>
          <a:noFill/>
          <a:ln>
            <a:noFill/>
          </a:ln>
        </p:spPr>
      </p:pic>
    </p:spTree>
    <p:extLst>
      <p:ext uri="{BB962C8B-B14F-4D97-AF65-F5344CB8AC3E}">
        <p14:creationId xmlns:p14="http://schemas.microsoft.com/office/powerpoint/2010/main" val="1891926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D38456B-3D14-0840-8A43-30A908B28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67" y="1353742"/>
            <a:ext cx="54864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8B2FD93-4572-204E-9CEA-2BA7060BA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503" y="1353742"/>
            <a:ext cx="54864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5C3F811-7320-2144-9D33-DD5F2B3F84A7}"/>
              </a:ext>
            </a:extLst>
          </p:cNvPr>
          <p:cNvSpPr/>
          <p:nvPr/>
        </p:nvSpPr>
        <p:spPr>
          <a:xfrm>
            <a:off x="164757" y="5164772"/>
            <a:ext cx="6096000" cy="1569660"/>
          </a:xfrm>
          <a:prstGeom prst="rect">
            <a:avLst/>
          </a:prstGeom>
        </p:spPr>
        <p:txBody>
          <a:bodyPr>
            <a:spAutoFit/>
          </a:bodyPr>
          <a:lstStyle/>
          <a:p>
            <a:pPr fontAlgn="base">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 Group 1 = Number of deaths per month from 1989 - 1994</a:t>
            </a:r>
          </a:p>
          <a:p>
            <a:pPr fontAlgn="base">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 Group 2 = Number of deaths per month from 2013 - 2018</a:t>
            </a:r>
          </a:p>
        </p:txBody>
      </p:sp>
      <p:sp>
        <p:nvSpPr>
          <p:cNvPr id="5" name="Rectangle 4">
            <a:extLst>
              <a:ext uri="{FF2B5EF4-FFF2-40B4-BE49-F238E27FC236}">
                <a16:creationId xmlns:a16="http://schemas.microsoft.com/office/drawing/2014/main" id="{7A1486BA-51E4-4249-83CC-9C8E3E9FADE9}"/>
              </a:ext>
            </a:extLst>
          </p:cNvPr>
          <p:cNvSpPr/>
          <p:nvPr/>
        </p:nvSpPr>
        <p:spPr>
          <a:xfrm>
            <a:off x="7421369" y="5131148"/>
            <a:ext cx="4224164" cy="1754326"/>
          </a:xfrm>
          <a:prstGeom prst="rect">
            <a:avLst/>
          </a:prstGeom>
        </p:spPr>
        <p:txBody>
          <a:bodyPr wrap="square">
            <a:spAutoFit/>
          </a:bodyPr>
          <a:lstStyle/>
          <a:p>
            <a:r>
              <a:rPr lang="el-GR" i="1" dirty="0">
                <a:solidFill>
                  <a:srgbClr val="000000"/>
                </a:solidFill>
                <a:latin typeface="Mali"/>
              </a:rPr>
              <a:t>𝐻</a:t>
            </a:r>
            <a:r>
              <a:rPr lang="el-GR" sz="2400" baseline="-25000" dirty="0">
                <a:solidFill>
                  <a:srgbClr val="000000"/>
                </a:solidFill>
                <a:latin typeface="Calibri" panose="020F0502020204030204" pitchFamily="34" charset="0"/>
                <a:cs typeface="Calibri" panose="020F0502020204030204" pitchFamily="34" charset="0"/>
              </a:rPr>
              <a:t>0</a:t>
            </a:r>
            <a:r>
              <a:rPr lang="el-GR" sz="2400" dirty="0">
                <a:solidFill>
                  <a:srgbClr val="000000"/>
                </a:solidFill>
                <a:latin typeface="Calibri" panose="020F0502020204030204" pitchFamily="34" charset="0"/>
                <a:cs typeface="Calibri" panose="020F0502020204030204" pitchFamily="34" charset="0"/>
              </a:rPr>
              <a:t>: μ</a:t>
            </a:r>
            <a:r>
              <a:rPr lang="el-GR" sz="2400" baseline="-25000" dirty="0">
                <a:solidFill>
                  <a:srgbClr val="000000"/>
                </a:solidFill>
                <a:latin typeface="Calibri" panose="020F0502020204030204" pitchFamily="34" charset="0"/>
                <a:cs typeface="Calibri" panose="020F0502020204030204" pitchFamily="34" charset="0"/>
              </a:rPr>
              <a:t>1</a:t>
            </a:r>
            <a:r>
              <a:rPr lang="el-GR" sz="2400" dirty="0">
                <a:solidFill>
                  <a:srgbClr val="000000"/>
                </a:solidFill>
                <a:latin typeface="Calibri" panose="020F0502020204030204" pitchFamily="34" charset="0"/>
                <a:cs typeface="Calibri" panose="020F0502020204030204" pitchFamily="34" charset="0"/>
              </a:rPr>
              <a:t>= μ</a:t>
            </a:r>
            <a:r>
              <a:rPr lang="el-GR" sz="2400" baseline="-25000" dirty="0">
                <a:solidFill>
                  <a:srgbClr val="000000"/>
                </a:solidFill>
                <a:latin typeface="Calibri" panose="020F0502020204030204" pitchFamily="34" charset="0"/>
                <a:cs typeface="Calibri" panose="020F0502020204030204" pitchFamily="34" charset="0"/>
              </a:rPr>
              <a:t>2</a:t>
            </a:r>
            <a:endParaRPr lang="el-GR" sz="2400" dirty="0">
              <a:latin typeface="Calibri" panose="020F0502020204030204" pitchFamily="34" charset="0"/>
              <a:cs typeface="Calibri" panose="020F0502020204030204" pitchFamily="34" charset="0"/>
            </a:endParaRPr>
          </a:p>
          <a:p>
            <a:br>
              <a:rPr lang="el-GR" sz="2400" dirty="0">
                <a:latin typeface="Calibri" panose="020F0502020204030204" pitchFamily="34" charset="0"/>
                <a:cs typeface="Calibri" panose="020F0502020204030204" pitchFamily="34" charset="0"/>
              </a:rPr>
            </a:br>
            <a:r>
              <a:rPr lang="en-US" sz="2400" dirty="0">
                <a:solidFill>
                  <a:srgbClr val="000000"/>
                </a:solidFill>
                <a:latin typeface="Calibri" panose="020F0502020204030204" pitchFamily="34" charset="0"/>
                <a:cs typeface="Calibri" panose="020F0502020204030204" pitchFamily="34" charset="0"/>
              </a:rPr>
              <a:t>p ≅ 1.9 e-16</a:t>
            </a:r>
            <a:endParaRPr lang="en-US" sz="2400" dirty="0">
              <a:latin typeface="Calibri" panose="020F0502020204030204" pitchFamily="34" charset="0"/>
              <a:cs typeface="Calibri" panose="020F0502020204030204" pitchFamily="34" charset="0"/>
            </a:endParaRPr>
          </a:p>
          <a:p>
            <a:br>
              <a:rPr lang="en-US" dirty="0"/>
            </a:br>
            <a:endParaRPr lang="en-US" dirty="0"/>
          </a:p>
        </p:txBody>
      </p:sp>
      <p:sp>
        <p:nvSpPr>
          <p:cNvPr id="6" name="TextBox 5">
            <a:extLst>
              <a:ext uri="{FF2B5EF4-FFF2-40B4-BE49-F238E27FC236}">
                <a16:creationId xmlns:a16="http://schemas.microsoft.com/office/drawing/2014/main" id="{BF1F6525-ADAF-8946-99EF-7C06B699C4DB}"/>
              </a:ext>
            </a:extLst>
          </p:cNvPr>
          <p:cNvSpPr txBox="1"/>
          <p:nvPr/>
        </p:nvSpPr>
        <p:spPr>
          <a:xfrm>
            <a:off x="444844" y="630195"/>
            <a:ext cx="8773298" cy="523220"/>
          </a:xfrm>
          <a:prstGeom prst="rect">
            <a:avLst/>
          </a:prstGeom>
          <a:noFill/>
        </p:spPr>
        <p:txBody>
          <a:bodyPr wrap="square" rtlCol="0">
            <a:spAutoFit/>
          </a:bodyPr>
          <a:lstStyle/>
          <a:p>
            <a:r>
              <a:rPr lang="en-US" sz="2800" b="1" dirty="0">
                <a:solidFill>
                  <a:srgbClr val="C00000"/>
                </a:solidFill>
              </a:rPr>
              <a:t># Comparing Fatalities in Afghanistan</a:t>
            </a:r>
            <a:r>
              <a:rPr lang="en-US" sz="2800" dirty="0"/>
              <a:t>:  not insignificant… </a:t>
            </a:r>
          </a:p>
        </p:txBody>
      </p:sp>
    </p:spTree>
    <p:extLst>
      <p:ext uri="{BB962C8B-B14F-4D97-AF65-F5344CB8AC3E}">
        <p14:creationId xmlns:p14="http://schemas.microsoft.com/office/powerpoint/2010/main" val="2133855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4426B0-72ED-684C-BE06-E02F6B1B6388}"/>
              </a:ext>
            </a:extLst>
          </p:cNvPr>
          <p:cNvPicPr>
            <a:picLocks noChangeAspect="1"/>
          </p:cNvPicPr>
          <p:nvPr/>
        </p:nvPicPr>
        <p:blipFill>
          <a:blip r:embed="rId2"/>
          <a:stretch>
            <a:fillRect/>
          </a:stretch>
        </p:blipFill>
        <p:spPr>
          <a:xfrm>
            <a:off x="145976" y="975360"/>
            <a:ext cx="11901862" cy="5131150"/>
          </a:xfrm>
          <a:prstGeom prst="rect">
            <a:avLst/>
          </a:prstGeom>
        </p:spPr>
      </p:pic>
      <p:sp>
        <p:nvSpPr>
          <p:cNvPr id="8" name="TextBox 7">
            <a:extLst>
              <a:ext uri="{FF2B5EF4-FFF2-40B4-BE49-F238E27FC236}">
                <a16:creationId xmlns:a16="http://schemas.microsoft.com/office/drawing/2014/main" id="{39FA7AA4-9B74-8B44-82D6-E4D3A843681C}"/>
              </a:ext>
            </a:extLst>
          </p:cNvPr>
          <p:cNvSpPr txBox="1"/>
          <p:nvPr/>
        </p:nvSpPr>
        <p:spPr>
          <a:xfrm>
            <a:off x="252248" y="101014"/>
            <a:ext cx="11687503" cy="523220"/>
          </a:xfrm>
          <a:prstGeom prst="rect">
            <a:avLst/>
          </a:prstGeom>
          <a:noFill/>
        </p:spPr>
        <p:txBody>
          <a:bodyPr wrap="square" rtlCol="0">
            <a:spAutoFit/>
          </a:bodyPr>
          <a:lstStyle/>
          <a:p>
            <a:r>
              <a:rPr lang="en-US" sz="2800" dirty="0">
                <a:solidFill>
                  <a:srgbClr val="C00000"/>
                </a:solidFill>
              </a:rPr>
              <a:t># input(class_questions?)</a:t>
            </a:r>
          </a:p>
        </p:txBody>
      </p:sp>
      <p:sp>
        <p:nvSpPr>
          <p:cNvPr id="12" name="TextBox 11">
            <a:extLst>
              <a:ext uri="{FF2B5EF4-FFF2-40B4-BE49-F238E27FC236}">
                <a16:creationId xmlns:a16="http://schemas.microsoft.com/office/drawing/2014/main" id="{BD4FE84D-1DA7-7545-A219-ECF1C5391878}"/>
              </a:ext>
            </a:extLst>
          </p:cNvPr>
          <p:cNvSpPr txBox="1"/>
          <p:nvPr/>
        </p:nvSpPr>
        <p:spPr>
          <a:xfrm>
            <a:off x="252248" y="6289590"/>
            <a:ext cx="11560811" cy="461665"/>
          </a:xfrm>
          <a:prstGeom prst="rect">
            <a:avLst/>
          </a:prstGeom>
          <a:noFill/>
        </p:spPr>
        <p:txBody>
          <a:bodyPr wrap="square" rtlCol="0">
            <a:spAutoFit/>
          </a:bodyPr>
          <a:lstStyle/>
          <a:p>
            <a:r>
              <a:rPr lang="en-US" sz="2400" dirty="0">
                <a:solidFill>
                  <a:srgbClr val="C00000"/>
                </a:solidFill>
              </a:rPr>
              <a:t># print(Thank you!)</a:t>
            </a:r>
            <a:r>
              <a:rPr lang="en-US" sz="2400" dirty="0"/>
              <a:t>:  ‘Mahdi Amirisefat’, ‘Max Patterson’, ‘Anastasios Tomazos’ &amp; ‘Erin Wills’ </a:t>
            </a:r>
          </a:p>
        </p:txBody>
      </p:sp>
    </p:spTree>
    <p:extLst>
      <p:ext uri="{BB962C8B-B14F-4D97-AF65-F5344CB8AC3E}">
        <p14:creationId xmlns:p14="http://schemas.microsoft.com/office/powerpoint/2010/main" val="1990869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7FA2B-91A8-496C-9D2D-0C22D4E8BA33}"/>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API Call</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6D80B2F-EE71-4246-8DFD-9647A75C2B82}"/>
              </a:ext>
            </a:extLst>
          </p:cNvPr>
          <p:cNvPicPr>
            <a:picLocks noGrp="1" noChangeAspect="1"/>
          </p:cNvPicPr>
          <p:nvPr>
            <p:ph idx="1"/>
          </p:nvPr>
        </p:nvPicPr>
        <p:blipFill>
          <a:blip r:embed="rId2"/>
          <a:stretch>
            <a:fillRect/>
          </a:stretch>
        </p:blipFill>
        <p:spPr>
          <a:xfrm>
            <a:off x="5006544" y="209358"/>
            <a:ext cx="7011394" cy="5890451"/>
          </a:xfrm>
          <a:prstGeom prst="rect">
            <a:avLst/>
          </a:prstGeom>
        </p:spPr>
      </p:pic>
      <p:sp>
        <p:nvSpPr>
          <p:cNvPr id="5" name="TextBox 4">
            <a:extLst>
              <a:ext uri="{FF2B5EF4-FFF2-40B4-BE49-F238E27FC236}">
                <a16:creationId xmlns:a16="http://schemas.microsoft.com/office/drawing/2014/main" id="{FA410EED-9CB2-4529-B75E-F7BA230C0DED}"/>
              </a:ext>
            </a:extLst>
          </p:cNvPr>
          <p:cNvSpPr txBox="1"/>
          <p:nvPr/>
        </p:nvSpPr>
        <p:spPr>
          <a:xfrm>
            <a:off x="5006544" y="6293223"/>
            <a:ext cx="4023360"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df2.to_csv('conflict_data.csv')</a:t>
            </a:r>
          </a:p>
        </p:txBody>
      </p:sp>
    </p:spTree>
    <p:extLst>
      <p:ext uri="{BB962C8B-B14F-4D97-AF65-F5344CB8AC3E}">
        <p14:creationId xmlns:p14="http://schemas.microsoft.com/office/powerpoint/2010/main" val="87992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09C97-968A-8C4F-9E3B-85945E97E253}"/>
              </a:ext>
            </a:extLst>
          </p:cNvPr>
          <p:cNvPicPr>
            <a:picLocks noChangeAspect="1"/>
          </p:cNvPicPr>
          <p:nvPr/>
        </p:nvPicPr>
        <p:blipFill>
          <a:blip r:embed="rId2"/>
          <a:stretch>
            <a:fillRect/>
          </a:stretch>
        </p:blipFill>
        <p:spPr>
          <a:xfrm>
            <a:off x="118753" y="76861"/>
            <a:ext cx="8363095" cy="6704278"/>
          </a:xfrm>
          <a:prstGeom prst="rect">
            <a:avLst/>
          </a:prstGeom>
        </p:spPr>
      </p:pic>
      <p:sp>
        <p:nvSpPr>
          <p:cNvPr id="6" name="TextBox 5">
            <a:extLst>
              <a:ext uri="{FF2B5EF4-FFF2-40B4-BE49-F238E27FC236}">
                <a16:creationId xmlns:a16="http://schemas.microsoft.com/office/drawing/2014/main" id="{9610F341-EA42-E140-A54F-161F4696D8AB}"/>
              </a:ext>
            </a:extLst>
          </p:cNvPr>
          <p:cNvSpPr txBox="1"/>
          <p:nvPr/>
        </p:nvSpPr>
        <p:spPr>
          <a:xfrm>
            <a:off x="8481848" y="162720"/>
            <a:ext cx="3710152" cy="6694140"/>
          </a:xfrm>
          <a:prstGeom prst="rect">
            <a:avLst/>
          </a:prstGeom>
          <a:noFill/>
        </p:spPr>
        <p:txBody>
          <a:bodyPr wrap="square" rtlCol="0">
            <a:spAutoFit/>
          </a:bodyPr>
          <a:lstStyle/>
          <a:p>
            <a:r>
              <a:rPr lang="en-US" sz="2000" b="1" dirty="0">
                <a:solidFill>
                  <a:srgbClr val="C00000"/>
                </a:solidFill>
              </a:rPr>
              <a:t> #Uppsala Conflict Data Program </a:t>
            </a:r>
          </a:p>
          <a:p>
            <a:endParaRPr lang="en-US" sz="2000" dirty="0"/>
          </a:p>
          <a:p>
            <a:r>
              <a:rPr lang="en-US" sz="2000" dirty="0"/>
              <a:t> #	What is the UCDP?</a:t>
            </a:r>
          </a:p>
          <a:p>
            <a:pPr marL="285750" indent="-285750">
              <a:buFont typeface="Arial" panose="020B0604020202020204" pitchFamily="34" charset="0"/>
              <a:buChar char="•"/>
            </a:pPr>
            <a:endParaRPr lang="en-US" sz="2000" dirty="0"/>
          </a:p>
          <a:p>
            <a:r>
              <a:rPr lang="en-US" sz="2000" dirty="0"/>
              <a:t> #	Data: UCDP Georeferenced  Event Dataset (GED) Global version 19.1*</a:t>
            </a:r>
          </a:p>
          <a:p>
            <a:endParaRPr lang="en-US" sz="2000" dirty="0"/>
          </a:p>
          <a:p>
            <a:r>
              <a:rPr lang="en-US" sz="2000" dirty="0"/>
              <a:t># 	Illustrates conflict behavior geographically</a:t>
            </a:r>
          </a:p>
          <a:p>
            <a:endParaRPr lang="en-US" sz="2000" dirty="0"/>
          </a:p>
          <a:p>
            <a:r>
              <a:rPr lang="en-US" sz="2000" dirty="0"/>
              <a:t> # 	Armed Civil Conflict: 1989-2018 excluding Syria</a:t>
            </a:r>
          </a:p>
          <a:p>
            <a:endParaRPr lang="en-US" sz="2000" dirty="0"/>
          </a:p>
          <a:p>
            <a:r>
              <a:rPr lang="en-US" sz="2000" dirty="0"/>
              <a:t> #	Global Standard: “Armed Conflict” definition</a:t>
            </a:r>
          </a:p>
          <a:p>
            <a:r>
              <a:rPr lang="en-US" dirty="0"/>
              <a:t>_____</a:t>
            </a:r>
          </a:p>
          <a:p>
            <a:r>
              <a:rPr lang="en-US" sz="1300" dirty="0"/>
              <a:t>*</a:t>
            </a:r>
            <a:r>
              <a:rPr lang="en-US" sz="1300" dirty="0">
                <a:solidFill>
                  <a:srgbClr val="C00000"/>
                </a:solidFill>
              </a:rPr>
              <a:t>Sundberg, Ralph, and Erik Melander, 2013, “Introducing the UCDP Georeferenced Event Dataset”, Journal of Peace Research, vol.50, no.4, 523-532</a:t>
            </a:r>
          </a:p>
          <a:p>
            <a:r>
              <a:rPr lang="en-US" sz="1300" dirty="0">
                <a:solidFill>
                  <a:srgbClr val="C00000"/>
                </a:solidFill>
              </a:rPr>
              <a:t>Högbladh Stina, 2019, “UCDP GED Codebook version 19.1”, Department of Peace and Conflict Research, Uppsala Universit</a:t>
            </a:r>
          </a:p>
        </p:txBody>
      </p:sp>
    </p:spTree>
    <p:extLst>
      <p:ext uri="{BB962C8B-B14F-4D97-AF65-F5344CB8AC3E}">
        <p14:creationId xmlns:p14="http://schemas.microsoft.com/office/powerpoint/2010/main" val="4048110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F577F28-96D3-47A5-986D-B7529AF0267E}"/>
              </a:ext>
            </a:extLst>
          </p:cNvPr>
          <p:cNvPicPr>
            <a:picLocks noChangeAspect="1"/>
          </p:cNvPicPr>
          <p:nvPr/>
        </p:nvPicPr>
        <p:blipFill>
          <a:blip r:embed="rId2"/>
          <a:stretch>
            <a:fillRect/>
          </a:stretch>
        </p:blipFill>
        <p:spPr>
          <a:xfrm>
            <a:off x="4908332" y="53790"/>
            <a:ext cx="7010884" cy="3365783"/>
          </a:xfrm>
          <a:prstGeom prst="rect">
            <a:avLst/>
          </a:prstGeom>
        </p:spPr>
      </p:pic>
      <p:pic>
        <p:nvPicPr>
          <p:cNvPr id="20" name="Picture 19">
            <a:extLst>
              <a:ext uri="{FF2B5EF4-FFF2-40B4-BE49-F238E27FC236}">
                <a16:creationId xmlns:a16="http://schemas.microsoft.com/office/drawing/2014/main" id="{6FB65986-558C-47BB-9530-193938AF67EA}"/>
              </a:ext>
            </a:extLst>
          </p:cNvPr>
          <p:cNvPicPr>
            <a:picLocks noChangeAspect="1"/>
          </p:cNvPicPr>
          <p:nvPr/>
        </p:nvPicPr>
        <p:blipFill>
          <a:blip r:embed="rId3"/>
          <a:stretch>
            <a:fillRect/>
          </a:stretch>
        </p:blipFill>
        <p:spPr>
          <a:xfrm>
            <a:off x="5135291" y="3419573"/>
            <a:ext cx="6783924" cy="3311293"/>
          </a:xfrm>
          <a:prstGeom prst="rect">
            <a:avLst/>
          </a:prstGeom>
        </p:spPr>
      </p:pic>
    </p:spTree>
    <p:extLst>
      <p:ext uri="{BB962C8B-B14F-4D97-AF65-F5344CB8AC3E}">
        <p14:creationId xmlns:p14="http://schemas.microsoft.com/office/powerpoint/2010/main" val="3268485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376F009-3BD6-43C7-AE65-6FAF08D4A7E7}"/>
              </a:ext>
            </a:extLst>
          </p:cNvPr>
          <p:cNvSpPr>
            <a:spLocks noGrp="1"/>
          </p:cNvSpPr>
          <p:nvPr>
            <p:ph type="title"/>
          </p:nvPr>
        </p:nvSpPr>
        <p:spPr>
          <a:xfrm>
            <a:off x="578370" y="1885475"/>
            <a:ext cx="3669161" cy="2760098"/>
          </a:xfrm>
        </p:spPr>
        <p:txBody>
          <a:bodyPr>
            <a:normAutofit/>
          </a:bodyPr>
          <a:lstStyle/>
          <a:p>
            <a:r>
              <a:rPr lang="en-US" dirty="0">
                <a:solidFill>
                  <a:srgbClr val="C00000"/>
                </a:solidFill>
              </a:rPr>
              <a:t>ConflictPy:</a:t>
            </a:r>
            <a:r>
              <a:rPr lang="en-US" dirty="0">
                <a:solidFill>
                  <a:srgbClr val="FFFFFF"/>
                </a:solidFill>
              </a:rPr>
              <a:t> </a:t>
            </a:r>
            <a:r>
              <a:rPr lang="en-US" dirty="0"/>
              <a:t>research topic and key questions</a:t>
            </a:r>
          </a:p>
        </p:txBody>
      </p:sp>
      <p:sp>
        <p:nvSpPr>
          <p:cNvPr id="7" name="Rectangle 6">
            <a:extLst>
              <a:ext uri="{FF2B5EF4-FFF2-40B4-BE49-F238E27FC236}">
                <a16:creationId xmlns:a16="http://schemas.microsoft.com/office/drawing/2014/main" id="{F2C9155E-D00F-694E-A661-78A8D4882D66}"/>
              </a:ext>
            </a:extLst>
          </p:cNvPr>
          <p:cNvSpPr/>
          <p:nvPr/>
        </p:nvSpPr>
        <p:spPr>
          <a:xfrm>
            <a:off x="5399903" y="231087"/>
            <a:ext cx="6213727" cy="7294305"/>
          </a:xfrm>
          <a:prstGeom prst="rect">
            <a:avLst/>
          </a:prstGeom>
        </p:spPr>
        <p:txBody>
          <a:bodyPr wrap="square">
            <a:spAutoFit/>
          </a:bodyPr>
          <a:lstStyle/>
          <a:p>
            <a:r>
              <a:rPr lang="en-US" dirty="0">
                <a:solidFill>
                  <a:srgbClr val="C00000"/>
                </a:solidFill>
                <a:latin typeface="Helvetica Neue" panose="02000503000000020004" pitchFamily="2" charset="0"/>
              </a:rPr>
              <a:t># research topic:</a:t>
            </a:r>
          </a:p>
          <a:p>
            <a:endParaRPr lang="en-US" dirty="0">
              <a:solidFill>
                <a:srgbClr val="454545"/>
              </a:solidFill>
              <a:latin typeface="Helvetica Neue" panose="02000503000000020004" pitchFamily="2" charset="0"/>
            </a:endParaRPr>
          </a:p>
          <a:p>
            <a:pPr marL="742950" lvl="1" indent="-285750">
              <a:buFont typeface="Arial" panose="020B0604020202020204" pitchFamily="34" charset="0"/>
              <a:buChar char="•"/>
            </a:pPr>
            <a:r>
              <a:rPr lang="en-US" dirty="0">
                <a:solidFill>
                  <a:srgbClr val="454545"/>
                </a:solidFill>
                <a:latin typeface="Helvetica Neue" panose="02000503000000020004" pitchFamily="2" charset="0"/>
              </a:rPr>
              <a:t>The fall of the Berlin Wall and subsequent collapse of the Soviet Union brought about significant shifts in the type and severity of civil wars over the last 30 years as the sun set on the cold war and the dawn of new geo-political order emerged</a:t>
            </a:r>
          </a:p>
          <a:p>
            <a:pPr marL="742950" lvl="1" indent="-285750">
              <a:buFont typeface="Arial" panose="020B0604020202020204" pitchFamily="34" charset="0"/>
              <a:buChar char="•"/>
            </a:pPr>
            <a:endParaRPr lang="en-US" dirty="0">
              <a:solidFill>
                <a:srgbClr val="454545"/>
              </a:solidFill>
              <a:latin typeface="Helvetica Neue" panose="02000503000000020004" pitchFamily="2" charset="0"/>
            </a:endParaRPr>
          </a:p>
          <a:p>
            <a:pPr marL="742950" lvl="1" indent="-285750">
              <a:buFont typeface="Arial" panose="020B0604020202020204" pitchFamily="34" charset="0"/>
              <a:buChar char="•"/>
            </a:pPr>
            <a:r>
              <a:rPr lang="en-US" dirty="0">
                <a:solidFill>
                  <a:srgbClr val="454545"/>
                </a:solidFill>
                <a:latin typeface="Helvetica Neue" panose="02000503000000020004" pitchFamily="2" charset="0"/>
              </a:rPr>
              <a:t>We believe that this geo-political </a:t>
            </a:r>
            <a:r>
              <a:rPr lang="en-US">
                <a:solidFill>
                  <a:srgbClr val="454545"/>
                </a:solidFill>
                <a:latin typeface="Helvetica Neue" panose="02000503000000020004" pitchFamily="2" charset="0"/>
              </a:rPr>
              <a:t>order gave rise </a:t>
            </a:r>
            <a:r>
              <a:rPr lang="en-US" dirty="0">
                <a:solidFill>
                  <a:srgbClr val="454545"/>
                </a:solidFill>
                <a:latin typeface="Helvetica Neue" panose="02000503000000020004" pitchFamily="2" charset="0"/>
              </a:rPr>
              <a:t>to different types of conflicts amongst disparate combatants vying for power within a country</a:t>
            </a:r>
          </a:p>
          <a:p>
            <a:endParaRPr lang="en-US" dirty="0">
              <a:solidFill>
                <a:srgbClr val="454545"/>
              </a:solidFill>
              <a:latin typeface="Helvetica Neue" panose="02000503000000020004" pitchFamily="2" charset="0"/>
            </a:endParaRPr>
          </a:p>
          <a:p>
            <a:r>
              <a:rPr lang="en-US" dirty="0">
                <a:solidFill>
                  <a:srgbClr val="C00000"/>
                </a:solidFill>
                <a:latin typeface="Helvetica Neue" panose="02000503000000020004" pitchFamily="2" charset="0"/>
              </a:rPr>
              <a:t># key questions:</a:t>
            </a:r>
          </a:p>
          <a:p>
            <a:pPr lvl="1"/>
            <a:endParaRPr lang="en-US" dirty="0">
              <a:solidFill>
                <a:srgbClr val="454545"/>
              </a:solidFill>
              <a:latin typeface="Helvetica Neue" panose="02000503000000020004" pitchFamily="2" charset="0"/>
            </a:endParaRPr>
          </a:p>
          <a:p>
            <a:pPr marL="742950" lvl="1" indent="-285750">
              <a:buFont typeface="Arial" panose="020B0604020202020204" pitchFamily="34" charset="0"/>
              <a:buChar char="•"/>
            </a:pPr>
            <a:r>
              <a:rPr lang="en-US" dirty="0">
                <a:solidFill>
                  <a:srgbClr val="454545"/>
                </a:solidFill>
                <a:latin typeface="Helvetica Neue" panose="02000503000000020004" pitchFamily="2" charset="0"/>
              </a:rPr>
              <a:t>Has the type and/or severity of intrastate conflict changed over this period (1989-2018)?</a:t>
            </a:r>
          </a:p>
          <a:p>
            <a:pPr lvl="1"/>
            <a:endParaRPr lang="en-US" dirty="0">
              <a:solidFill>
                <a:srgbClr val="454545"/>
              </a:solidFill>
              <a:latin typeface="Helvetica Neue" panose="02000503000000020004" pitchFamily="2" charset="0"/>
            </a:endParaRPr>
          </a:p>
          <a:p>
            <a:pPr marL="742950" lvl="1" indent="-285750">
              <a:buFont typeface="Arial" panose="020B0604020202020204" pitchFamily="34" charset="0"/>
              <a:buChar char="•"/>
            </a:pPr>
            <a:r>
              <a:rPr lang="en-US" dirty="0">
                <a:solidFill>
                  <a:srgbClr val="454545"/>
                </a:solidFill>
                <a:latin typeface="Helvetica Neue" panose="02000503000000020004" pitchFamily="2" charset="0"/>
              </a:rPr>
              <a:t>How have these conflicts changed over this period across the 5 regions? Have we seen any trends?</a:t>
            </a:r>
          </a:p>
          <a:p>
            <a:pPr marL="742950" lvl="1" indent="-285750">
              <a:buFont typeface="Arial" panose="020B0604020202020204" pitchFamily="34" charset="0"/>
              <a:buChar char="•"/>
            </a:pPr>
            <a:endParaRPr lang="en-US" dirty="0">
              <a:solidFill>
                <a:srgbClr val="454545"/>
              </a:solidFill>
              <a:latin typeface="Helvetica Neue" panose="02000503000000020004" pitchFamily="2" charset="0"/>
            </a:endParaRPr>
          </a:p>
          <a:p>
            <a:pPr marL="742950" lvl="1" indent="-285750">
              <a:buFont typeface="Arial" panose="020B0604020202020204" pitchFamily="34" charset="0"/>
              <a:buChar char="•"/>
            </a:pPr>
            <a:r>
              <a:rPr lang="en-US" dirty="0">
                <a:solidFill>
                  <a:srgbClr val="454545"/>
                </a:solidFill>
                <a:latin typeface="Helvetica Neue" panose="02000503000000020004" pitchFamily="2" charset="0"/>
              </a:rPr>
              <a:t>Have we seen any trends recently in any particular region which warrant further exploration?</a:t>
            </a:r>
          </a:p>
          <a:p>
            <a:pPr lvl="1"/>
            <a:endParaRPr lang="en-US" dirty="0">
              <a:solidFill>
                <a:srgbClr val="454545"/>
              </a:solidFill>
              <a:latin typeface="Helvetica Neue" panose="02000503000000020004" pitchFamily="2" charset="0"/>
            </a:endParaRPr>
          </a:p>
          <a:p>
            <a:pPr marL="742950" lvl="1" indent="-285750">
              <a:buFont typeface="Arial" panose="020B0604020202020204" pitchFamily="34" charset="0"/>
              <a:buChar char="•"/>
            </a:pPr>
            <a:endParaRPr lang="en-US" dirty="0">
              <a:solidFill>
                <a:srgbClr val="454545"/>
              </a:solidFill>
              <a:latin typeface="Helvetica Neue" panose="02000503000000020004" pitchFamily="2" charset="0"/>
            </a:endParaRPr>
          </a:p>
          <a:p>
            <a:pPr lvl="1"/>
            <a:endParaRPr lang="en-US" dirty="0">
              <a:solidFill>
                <a:srgbClr val="454545"/>
              </a:solidFill>
              <a:latin typeface="Helvetica Neue" panose="02000503000000020004" pitchFamily="2" charset="0"/>
            </a:endParaRPr>
          </a:p>
        </p:txBody>
      </p:sp>
    </p:spTree>
    <p:extLst>
      <p:ext uri="{BB962C8B-B14F-4D97-AF65-F5344CB8AC3E}">
        <p14:creationId xmlns:p14="http://schemas.microsoft.com/office/powerpoint/2010/main" val="380351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3D4E5D-89B0-614E-88FE-C52657439208}"/>
              </a:ext>
            </a:extLst>
          </p:cNvPr>
          <p:cNvPicPr>
            <a:picLocks noChangeAspect="1"/>
          </p:cNvPicPr>
          <p:nvPr/>
        </p:nvPicPr>
        <p:blipFill rotWithShape="1">
          <a:blip r:embed="rId2"/>
          <a:srcRect t="3145" r="1" b="34364"/>
          <a:stretch/>
        </p:blipFill>
        <p:spPr>
          <a:xfrm>
            <a:off x="643467" y="833890"/>
            <a:ext cx="10905066" cy="5571066"/>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5" name="TextBox 4">
            <a:extLst>
              <a:ext uri="{FF2B5EF4-FFF2-40B4-BE49-F238E27FC236}">
                <a16:creationId xmlns:a16="http://schemas.microsoft.com/office/drawing/2014/main" id="{F527FB64-4BFD-844A-85E4-52648ABE4C3A}"/>
              </a:ext>
            </a:extLst>
          </p:cNvPr>
          <p:cNvSpPr txBox="1"/>
          <p:nvPr/>
        </p:nvSpPr>
        <p:spPr>
          <a:xfrm flipH="1">
            <a:off x="246438" y="90661"/>
            <a:ext cx="4249095" cy="1354217"/>
          </a:xfrm>
          <a:prstGeom prst="rect">
            <a:avLst/>
          </a:prstGeom>
          <a:noFill/>
        </p:spPr>
        <p:txBody>
          <a:bodyPr wrap="square" rtlCol="0">
            <a:spAutoFit/>
          </a:bodyPr>
          <a:lstStyle/>
          <a:p>
            <a:r>
              <a:rPr lang="en-US" sz="2800" dirty="0">
                <a:solidFill>
                  <a:srgbClr val="C00000"/>
                </a:solidFill>
              </a:rPr>
              <a:t># {What’s in the Dataset?}</a:t>
            </a:r>
          </a:p>
          <a:p>
            <a:endParaRPr lang="en-US" sz="3600" dirty="0">
              <a:solidFill>
                <a:srgbClr val="C00000"/>
              </a:solidFill>
            </a:endParaRPr>
          </a:p>
          <a:p>
            <a:endParaRPr lang="en-US" dirty="0"/>
          </a:p>
        </p:txBody>
      </p:sp>
      <p:sp>
        <p:nvSpPr>
          <p:cNvPr id="6" name="TextBox 5">
            <a:extLst>
              <a:ext uri="{FF2B5EF4-FFF2-40B4-BE49-F238E27FC236}">
                <a16:creationId xmlns:a16="http://schemas.microsoft.com/office/drawing/2014/main" id="{E14506CA-B7FA-6E4A-A272-E0E4CA9B8496}"/>
              </a:ext>
            </a:extLst>
          </p:cNvPr>
          <p:cNvSpPr txBox="1"/>
          <p:nvPr/>
        </p:nvSpPr>
        <p:spPr>
          <a:xfrm>
            <a:off x="7526957" y="3311565"/>
            <a:ext cx="1232157" cy="461665"/>
          </a:xfrm>
          <a:prstGeom prst="rect">
            <a:avLst/>
          </a:prstGeom>
          <a:noFill/>
        </p:spPr>
        <p:txBody>
          <a:bodyPr wrap="square" rtlCol="0">
            <a:spAutoFit/>
          </a:bodyPr>
          <a:lstStyle/>
          <a:p>
            <a:r>
              <a:rPr lang="en-US" sz="2400" dirty="0"/>
              <a:t>”side_a”</a:t>
            </a:r>
          </a:p>
        </p:txBody>
      </p:sp>
      <p:sp>
        <p:nvSpPr>
          <p:cNvPr id="7" name="TextBox 6">
            <a:extLst>
              <a:ext uri="{FF2B5EF4-FFF2-40B4-BE49-F238E27FC236}">
                <a16:creationId xmlns:a16="http://schemas.microsoft.com/office/drawing/2014/main" id="{33B99B76-F2B2-F44A-8046-9DC523E2A06C}"/>
              </a:ext>
            </a:extLst>
          </p:cNvPr>
          <p:cNvSpPr txBox="1"/>
          <p:nvPr/>
        </p:nvSpPr>
        <p:spPr>
          <a:xfrm>
            <a:off x="6440629" y="3988136"/>
            <a:ext cx="1397177" cy="461665"/>
          </a:xfrm>
          <a:prstGeom prst="rect">
            <a:avLst/>
          </a:prstGeom>
          <a:noFill/>
        </p:spPr>
        <p:txBody>
          <a:bodyPr wrap="none" rtlCol="0">
            <a:spAutoFit/>
          </a:bodyPr>
          <a:lstStyle/>
          <a:p>
            <a:r>
              <a:rPr lang="en-US" sz="2400" dirty="0"/>
              <a:t>“country”</a:t>
            </a:r>
          </a:p>
        </p:txBody>
      </p:sp>
      <p:sp>
        <p:nvSpPr>
          <p:cNvPr id="8" name="TextBox 7">
            <a:extLst>
              <a:ext uri="{FF2B5EF4-FFF2-40B4-BE49-F238E27FC236}">
                <a16:creationId xmlns:a16="http://schemas.microsoft.com/office/drawing/2014/main" id="{A13B4B2C-F5C7-6B4E-9DCF-F1FA409C603B}"/>
              </a:ext>
            </a:extLst>
          </p:cNvPr>
          <p:cNvSpPr txBox="1"/>
          <p:nvPr/>
        </p:nvSpPr>
        <p:spPr>
          <a:xfrm>
            <a:off x="9543393" y="3429000"/>
            <a:ext cx="1242648" cy="461665"/>
          </a:xfrm>
          <a:prstGeom prst="rect">
            <a:avLst/>
          </a:prstGeom>
          <a:noFill/>
        </p:spPr>
        <p:txBody>
          <a:bodyPr wrap="none" rtlCol="0">
            <a:spAutoFit/>
          </a:bodyPr>
          <a:lstStyle/>
          <a:p>
            <a:r>
              <a:rPr lang="en-US" sz="2000" dirty="0"/>
              <a:t>“</a:t>
            </a:r>
            <a:r>
              <a:rPr lang="en-US" sz="2400" dirty="0"/>
              <a:t>side_b”</a:t>
            </a:r>
          </a:p>
        </p:txBody>
      </p:sp>
      <p:sp>
        <p:nvSpPr>
          <p:cNvPr id="10" name="TextBox 9">
            <a:extLst>
              <a:ext uri="{FF2B5EF4-FFF2-40B4-BE49-F238E27FC236}">
                <a16:creationId xmlns:a16="http://schemas.microsoft.com/office/drawing/2014/main" id="{B8138D19-EBC4-C448-BFBB-C6738102B58B}"/>
              </a:ext>
            </a:extLst>
          </p:cNvPr>
          <p:cNvSpPr txBox="1"/>
          <p:nvPr/>
        </p:nvSpPr>
        <p:spPr>
          <a:xfrm>
            <a:off x="5615050" y="4709987"/>
            <a:ext cx="986937" cy="461665"/>
          </a:xfrm>
          <a:prstGeom prst="rect">
            <a:avLst/>
          </a:prstGeom>
          <a:noFill/>
        </p:spPr>
        <p:txBody>
          <a:bodyPr wrap="none" rtlCol="0">
            <a:spAutoFit/>
          </a:bodyPr>
          <a:lstStyle/>
          <a:p>
            <a:r>
              <a:rPr lang="en-US" sz="2400" dirty="0"/>
              <a:t>“best”</a:t>
            </a:r>
          </a:p>
        </p:txBody>
      </p:sp>
      <p:sp>
        <p:nvSpPr>
          <p:cNvPr id="11" name="TextBox 10">
            <a:extLst>
              <a:ext uri="{FF2B5EF4-FFF2-40B4-BE49-F238E27FC236}">
                <a16:creationId xmlns:a16="http://schemas.microsoft.com/office/drawing/2014/main" id="{FCEA8E64-3FB6-5343-84CE-582246A739A3}"/>
              </a:ext>
            </a:extLst>
          </p:cNvPr>
          <p:cNvSpPr txBox="1"/>
          <p:nvPr/>
        </p:nvSpPr>
        <p:spPr>
          <a:xfrm flipH="1">
            <a:off x="7503738" y="4905510"/>
            <a:ext cx="1409681" cy="461665"/>
          </a:xfrm>
          <a:prstGeom prst="rect">
            <a:avLst/>
          </a:prstGeom>
          <a:noFill/>
        </p:spPr>
        <p:txBody>
          <a:bodyPr wrap="square" rtlCol="0">
            <a:spAutoFit/>
          </a:bodyPr>
          <a:lstStyle/>
          <a:p>
            <a:r>
              <a:rPr lang="en-US" sz="2400" dirty="0"/>
              <a:t>“region”</a:t>
            </a:r>
          </a:p>
        </p:txBody>
      </p:sp>
      <p:sp>
        <p:nvSpPr>
          <p:cNvPr id="14" name="TextBox 13">
            <a:extLst>
              <a:ext uri="{FF2B5EF4-FFF2-40B4-BE49-F238E27FC236}">
                <a16:creationId xmlns:a16="http://schemas.microsoft.com/office/drawing/2014/main" id="{1CE35F00-9746-A248-80C3-EF6950FD97B2}"/>
              </a:ext>
            </a:extLst>
          </p:cNvPr>
          <p:cNvSpPr txBox="1"/>
          <p:nvPr/>
        </p:nvSpPr>
        <p:spPr>
          <a:xfrm>
            <a:off x="5565581" y="5628805"/>
            <a:ext cx="1573636" cy="461665"/>
          </a:xfrm>
          <a:prstGeom prst="rect">
            <a:avLst/>
          </a:prstGeom>
          <a:noFill/>
        </p:spPr>
        <p:txBody>
          <a:bodyPr wrap="none" rtlCol="0">
            <a:spAutoFit/>
          </a:bodyPr>
          <a:lstStyle/>
          <a:p>
            <a:r>
              <a:rPr lang="en-US" sz="2400" dirty="0"/>
              <a:t>“deaths_a”</a:t>
            </a:r>
          </a:p>
        </p:txBody>
      </p:sp>
      <p:sp>
        <p:nvSpPr>
          <p:cNvPr id="15" name="TextBox 14">
            <a:extLst>
              <a:ext uri="{FF2B5EF4-FFF2-40B4-BE49-F238E27FC236}">
                <a16:creationId xmlns:a16="http://schemas.microsoft.com/office/drawing/2014/main" id="{5B9A965D-D31C-FA47-8D67-3BF44CCFF483}"/>
              </a:ext>
            </a:extLst>
          </p:cNvPr>
          <p:cNvSpPr txBox="1"/>
          <p:nvPr/>
        </p:nvSpPr>
        <p:spPr>
          <a:xfrm>
            <a:off x="9771902" y="5079767"/>
            <a:ext cx="1588063" cy="461665"/>
          </a:xfrm>
          <a:prstGeom prst="rect">
            <a:avLst/>
          </a:prstGeom>
          <a:noFill/>
        </p:spPr>
        <p:txBody>
          <a:bodyPr wrap="none" rtlCol="0">
            <a:spAutoFit/>
          </a:bodyPr>
          <a:lstStyle/>
          <a:p>
            <a:r>
              <a:rPr lang="en-US" sz="2400" dirty="0"/>
              <a:t>“deaths_b”</a:t>
            </a:r>
          </a:p>
        </p:txBody>
      </p:sp>
      <p:sp>
        <p:nvSpPr>
          <p:cNvPr id="16" name="TextBox 15">
            <a:extLst>
              <a:ext uri="{FF2B5EF4-FFF2-40B4-BE49-F238E27FC236}">
                <a16:creationId xmlns:a16="http://schemas.microsoft.com/office/drawing/2014/main" id="{FF59559F-C3BF-E34B-A8C0-726557865BE0}"/>
              </a:ext>
            </a:extLst>
          </p:cNvPr>
          <p:cNvSpPr txBox="1"/>
          <p:nvPr/>
        </p:nvSpPr>
        <p:spPr>
          <a:xfrm>
            <a:off x="8208579" y="4296991"/>
            <a:ext cx="1409681" cy="461665"/>
          </a:xfrm>
          <a:prstGeom prst="rect">
            <a:avLst/>
          </a:prstGeom>
          <a:noFill/>
        </p:spPr>
        <p:txBody>
          <a:bodyPr wrap="none" rtlCol="0">
            <a:spAutoFit/>
          </a:bodyPr>
          <a:lstStyle/>
          <a:p>
            <a:r>
              <a:rPr lang="en-US" sz="2400" dirty="0"/>
              <a:t>“latitude”</a:t>
            </a:r>
          </a:p>
        </p:txBody>
      </p:sp>
      <p:sp>
        <p:nvSpPr>
          <p:cNvPr id="18" name="TextBox 17">
            <a:extLst>
              <a:ext uri="{FF2B5EF4-FFF2-40B4-BE49-F238E27FC236}">
                <a16:creationId xmlns:a16="http://schemas.microsoft.com/office/drawing/2014/main" id="{1BDE8E7E-8A9A-C049-A114-BEF05C23E570}"/>
              </a:ext>
            </a:extLst>
          </p:cNvPr>
          <p:cNvSpPr txBox="1"/>
          <p:nvPr/>
        </p:nvSpPr>
        <p:spPr>
          <a:xfrm>
            <a:off x="9880798" y="4105706"/>
            <a:ext cx="1630575" cy="461665"/>
          </a:xfrm>
          <a:prstGeom prst="rect">
            <a:avLst/>
          </a:prstGeom>
          <a:noFill/>
        </p:spPr>
        <p:txBody>
          <a:bodyPr wrap="none" rtlCol="0">
            <a:spAutoFit/>
          </a:bodyPr>
          <a:lstStyle/>
          <a:p>
            <a:r>
              <a:rPr lang="en-US" sz="2400" dirty="0"/>
              <a:t>“longitude”</a:t>
            </a:r>
          </a:p>
        </p:txBody>
      </p:sp>
      <p:sp>
        <p:nvSpPr>
          <p:cNvPr id="2" name="TextBox 1">
            <a:extLst>
              <a:ext uri="{FF2B5EF4-FFF2-40B4-BE49-F238E27FC236}">
                <a16:creationId xmlns:a16="http://schemas.microsoft.com/office/drawing/2014/main" id="{D0185302-8767-6B48-819F-20AB27A8FBF4}"/>
              </a:ext>
            </a:extLst>
          </p:cNvPr>
          <p:cNvSpPr txBox="1"/>
          <p:nvPr/>
        </p:nvSpPr>
        <p:spPr>
          <a:xfrm>
            <a:off x="4411452" y="3439921"/>
            <a:ext cx="2407197" cy="461665"/>
          </a:xfrm>
          <a:prstGeom prst="rect">
            <a:avLst/>
          </a:prstGeom>
          <a:noFill/>
        </p:spPr>
        <p:txBody>
          <a:bodyPr wrap="none" rtlCol="0">
            <a:spAutoFit/>
          </a:bodyPr>
          <a:lstStyle/>
          <a:p>
            <a:r>
              <a:rPr lang="en-US" sz="2400" dirty="0"/>
              <a:t>“deaths_civilians”</a:t>
            </a:r>
          </a:p>
        </p:txBody>
      </p:sp>
      <p:sp>
        <p:nvSpPr>
          <p:cNvPr id="3" name="TextBox 2">
            <a:extLst>
              <a:ext uri="{FF2B5EF4-FFF2-40B4-BE49-F238E27FC236}">
                <a16:creationId xmlns:a16="http://schemas.microsoft.com/office/drawing/2014/main" id="{56C76745-636A-1A41-9E28-C21D1A924A15}"/>
              </a:ext>
            </a:extLst>
          </p:cNvPr>
          <p:cNvSpPr txBox="1"/>
          <p:nvPr/>
        </p:nvSpPr>
        <p:spPr>
          <a:xfrm>
            <a:off x="6818649" y="2525774"/>
            <a:ext cx="5205055" cy="461665"/>
          </a:xfrm>
          <a:prstGeom prst="rect">
            <a:avLst/>
          </a:prstGeom>
          <a:noFill/>
        </p:spPr>
        <p:txBody>
          <a:bodyPr wrap="square" rtlCol="0">
            <a:spAutoFit/>
          </a:bodyPr>
          <a:lstStyle/>
          <a:p>
            <a:r>
              <a:rPr lang="en-US" sz="2400" dirty="0">
                <a:solidFill>
                  <a:srgbClr val="00B050"/>
                </a:solidFill>
              </a:rPr>
              <a:t>Print</a:t>
            </a:r>
            <a:r>
              <a:rPr lang="en-US" sz="2400" dirty="0"/>
              <a:t>(“</a:t>
            </a:r>
            <a:r>
              <a:rPr lang="en-US" sz="2400" dirty="0">
                <a:solidFill>
                  <a:srgbClr val="FF0000"/>
                </a:solidFill>
              </a:rPr>
              <a:t>Data Extraction Done</a:t>
            </a:r>
            <a:r>
              <a:rPr lang="en-US" sz="2400" dirty="0"/>
              <a:t>”)</a:t>
            </a:r>
          </a:p>
        </p:txBody>
      </p:sp>
      <p:sp>
        <p:nvSpPr>
          <p:cNvPr id="17" name="TextBox 16">
            <a:extLst>
              <a:ext uri="{FF2B5EF4-FFF2-40B4-BE49-F238E27FC236}">
                <a16:creationId xmlns:a16="http://schemas.microsoft.com/office/drawing/2014/main" id="{BB1F8CA9-8BC2-BA4C-9772-A70EA766658F}"/>
              </a:ext>
            </a:extLst>
          </p:cNvPr>
          <p:cNvSpPr txBox="1"/>
          <p:nvPr/>
        </p:nvSpPr>
        <p:spPr>
          <a:xfrm>
            <a:off x="8913419" y="5813471"/>
            <a:ext cx="1954796" cy="461665"/>
          </a:xfrm>
          <a:prstGeom prst="rect">
            <a:avLst/>
          </a:prstGeom>
          <a:noFill/>
        </p:spPr>
        <p:txBody>
          <a:bodyPr wrap="square" rtlCol="0">
            <a:spAutoFit/>
          </a:bodyPr>
          <a:lstStyle/>
          <a:p>
            <a:r>
              <a:rPr lang="en-US" sz="2400" dirty="0"/>
              <a:t>“date_start”</a:t>
            </a:r>
          </a:p>
        </p:txBody>
      </p:sp>
      <p:pic>
        <p:nvPicPr>
          <p:cNvPr id="20" name="Picture 19">
            <a:extLst>
              <a:ext uri="{FF2B5EF4-FFF2-40B4-BE49-F238E27FC236}">
                <a16:creationId xmlns:a16="http://schemas.microsoft.com/office/drawing/2014/main" id="{EC8B3D32-02BB-A244-AFD4-781D9C61A79F}"/>
              </a:ext>
            </a:extLst>
          </p:cNvPr>
          <p:cNvPicPr>
            <a:picLocks noChangeAspect="1"/>
          </p:cNvPicPr>
          <p:nvPr/>
        </p:nvPicPr>
        <p:blipFill>
          <a:blip r:embed="rId3"/>
          <a:stretch>
            <a:fillRect/>
          </a:stretch>
        </p:blipFill>
        <p:spPr>
          <a:xfrm>
            <a:off x="379670" y="559136"/>
            <a:ext cx="5731025" cy="6298864"/>
          </a:xfrm>
          <a:prstGeom prst="rect">
            <a:avLst/>
          </a:prstGeom>
        </p:spPr>
      </p:pic>
      <p:pic>
        <p:nvPicPr>
          <p:cNvPr id="21" name="Picture 20">
            <a:extLst>
              <a:ext uri="{FF2B5EF4-FFF2-40B4-BE49-F238E27FC236}">
                <a16:creationId xmlns:a16="http://schemas.microsoft.com/office/drawing/2014/main" id="{3F6C2DCB-35A6-654D-8E40-F3D7E2D5970A}"/>
              </a:ext>
            </a:extLst>
          </p:cNvPr>
          <p:cNvPicPr>
            <a:picLocks noChangeAspect="1"/>
          </p:cNvPicPr>
          <p:nvPr/>
        </p:nvPicPr>
        <p:blipFill>
          <a:blip r:embed="rId4"/>
          <a:stretch>
            <a:fillRect/>
          </a:stretch>
        </p:blipFill>
        <p:spPr>
          <a:xfrm>
            <a:off x="6064487" y="602034"/>
            <a:ext cx="6084825" cy="6255966"/>
          </a:xfrm>
          <a:prstGeom prst="rect">
            <a:avLst/>
          </a:prstGeom>
        </p:spPr>
      </p:pic>
    </p:spTree>
    <p:extLst>
      <p:ext uri="{BB962C8B-B14F-4D97-AF65-F5344CB8AC3E}">
        <p14:creationId xmlns:p14="http://schemas.microsoft.com/office/powerpoint/2010/main" val="156340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anim calcmode="lin" valueType="num">
                                      <p:cBhvr>
                                        <p:cTn id="8" dur="2000" fill="hold"/>
                                        <p:tgtEl>
                                          <p:spTgt spid="20"/>
                                        </p:tgtEl>
                                        <p:attrNameLst>
                                          <p:attrName>ppt_w</p:attrName>
                                        </p:attrNameLst>
                                      </p:cBhvr>
                                      <p:tavLst>
                                        <p:tav tm="0" fmla="#ppt_w*sin(2.5*pi*$)">
                                          <p:val>
                                            <p:fltVal val="0"/>
                                          </p:val>
                                        </p:tav>
                                        <p:tav tm="100000">
                                          <p:val>
                                            <p:fltVal val="1"/>
                                          </p:val>
                                        </p:tav>
                                      </p:tavLst>
                                    </p:anim>
                                    <p:anim calcmode="lin" valueType="num">
                                      <p:cBhvr>
                                        <p:cTn id="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2000"/>
                                        <p:tgtEl>
                                          <p:spTgt spid="21"/>
                                        </p:tgtEl>
                                      </p:cBhvr>
                                    </p:animEffect>
                                    <p:anim calcmode="lin" valueType="num">
                                      <p:cBhvr>
                                        <p:cTn id="15" dur="2000" fill="hold"/>
                                        <p:tgtEl>
                                          <p:spTgt spid="21"/>
                                        </p:tgtEl>
                                        <p:attrNameLst>
                                          <p:attrName>ppt_w</p:attrName>
                                        </p:attrNameLst>
                                      </p:cBhvr>
                                      <p:tavLst>
                                        <p:tav tm="0" fmla="#ppt_w*sin(2.5*pi*$)">
                                          <p:val>
                                            <p:fltVal val="0"/>
                                          </p:val>
                                        </p:tav>
                                        <p:tav tm="100000">
                                          <p:val>
                                            <p:fltVal val="1"/>
                                          </p:val>
                                        </p:tav>
                                      </p:tavLst>
                                    </p:anim>
                                    <p:anim calcmode="lin" valueType="num">
                                      <p:cBhvr>
                                        <p:cTn id="16" dur="20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4"/>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9" name="Google Shape;119;p4"/>
          <p:cNvPicPr preferRelativeResize="0"/>
          <p:nvPr/>
        </p:nvPicPr>
        <p:blipFill rotWithShape="1">
          <a:blip r:embed="rId3">
            <a:alphaModFix/>
          </a:blip>
          <a:srcRect/>
          <a:stretch/>
        </p:blipFill>
        <p:spPr>
          <a:xfrm>
            <a:off x="1387549" y="1148051"/>
            <a:ext cx="9416925" cy="3955125"/>
          </a:xfrm>
          <a:prstGeom prst="rect">
            <a:avLst/>
          </a:prstGeom>
          <a:noFill/>
          <a:ln>
            <a:noFill/>
          </a:ln>
        </p:spPr>
      </p:pic>
      <p:sp>
        <p:nvSpPr>
          <p:cNvPr id="120" name="Google Shape;120;p4"/>
          <p:cNvSpPr txBox="1"/>
          <p:nvPr/>
        </p:nvSpPr>
        <p:spPr>
          <a:xfrm>
            <a:off x="584887" y="624832"/>
            <a:ext cx="10424983" cy="523220"/>
          </a:xfrm>
          <a:prstGeom prst="rect">
            <a:avLst/>
          </a:prstGeom>
          <a:noFill/>
          <a:ln>
            <a:noFill/>
          </a:ln>
        </p:spPr>
        <p:txBody>
          <a:bodyPr spcFirstLastPara="1" wrap="square" lIns="91425" tIns="45700" rIns="91425" bIns="45700" anchor="t" anchorCtr="0">
            <a:spAutoFit/>
          </a:bodyPr>
          <a:lstStyle/>
          <a:p>
            <a:pPr lvl="0"/>
            <a:r>
              <a:rPr lang="en-US" sz="2800" b="1" dirty="0">
                <a:solidFill>
                  <a:srgbClr val="C00000"/>
                </a:solidFill>
                <a:latin typeface="Calibri"/>
                <a:ea typeface="Calibri"/>
                <a:cs typeface="Calibri"/>
                <a:sym typeface="Calibri"/>
              </a:rPr>
              <a:t># Global Vantagepoint</a:t>
            </a:r>
            <a:r>
              <a:rPr lang="en-US" sz="2800" dirty="0">
                <a:solidFill>
                  <a:srgbClr val="C00000"/>
                </a:solidFill>
                <a:latin typeface="Calibri"/>
                <a:ea typeface="Calibri"/>
                <a:cs typeface="Calibri"/>
                <a:sym typeface="Calibri"/>
              </a:rPr>
              <a:t>: </a:t>
            </a:r>
            <a:r>
              <a:rPr lang="en-US" sz="2800" dirty="0"/>
              <a:t>total</a:t>
            </a:r>
            <a:r>
              <a:rPr lang="en-US" sz="2800" dirty="0">
                <a:solidFill>
                  <a:srgbClr val="C00000"/>
                </a:solidFill>
              </a:rPr>
              <a:t> </a:t>
            </a:r>
            <a:r>
              <a:rPr lang="en-US" sz="2800" dirty="0"/>
              <a:t>fatalities heatmap (1989-2018) </a:t>
            </a:r>
            <a:endParaRPr dirty="0"/>
          </a:p>
        </p:txBody>
      </p:sp>
      <p:pic>
        <p:nvPicPr>
          <p:cNvPr id="121" name="Google Shape;121;p4"/>
          <p:cNvPicPr preferRelativeResize="0"/>
          <p:nvPr/>
        </p:nvPicPr>
        <p:blipFill>
          <a:blip r:embed="rId4">
            <a:alphaModFix/>
          </a:blip>
          <a:stretch>
            <a:fillRect/>
          </a:stretch>
        </p:blipFill>
        <p:spPr>
          <a:xfrm>
            <a:off x="3081173" y="5172275"/>
            <a:ext cx="5432401" cy="1113875"/>
          </a:xfrm>
          <a:prstGeom prst="rect">
            <a:avLst/>
          </a:prstGeom>
          <a:noFill/>
          <a:ln>
            <a:noFill/>
          </a:ln>
          <a:effectLst>
            <a:outerShdw blurRad="63500" dist="17780" dir="5400000" algn="t" rotWithShape="0">
              <a:srgbClr val="000000">
                <a:alpha val="42750"/>
              </a:srgbClr>
            </a:outerShdw>
          </a:effectLst>
        </p:spPr>
      </p:pic>
    </p:spTree>
    <p:extLst>
      <p:ext uri="{BB962C8B-B14F-4D97-AF65-F5344CB8AC3E}">
        <p14:creationId xmlns:p14="http://schemas.microsoft.com/office/powerpoint/2010/main" val="218566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B11817-23D9-7748-BF31-46CD4227120B}"/>
              </a:ext>
            </a:extLst>
          </p:cNvPr>
          <p:cNvPicPr>
            <a:picLocks noChangeAspect="1"/>
          </p:cNvPicPr>
          <p:nvPr/>
        </p:nvPicPr>
        <p:blipFill>
          <a:blip r:embed="rId2"/>
          <a:stretch>
            <a:fillRect/>
          </a:stretch>
        </p:blipFill>
        <p:spPr>
          <a:xfrm>
            <a:off x="832021" y="1085472"/>
            <a:ext cx="10527957" cy="5193614"/>
          </a:xfrm>
          <a:prstGeom prst="rect">
            <a:avLst/>
          </a:prstGeom>
        </p:spPr>
      </p:pic>
      <p:sp>
        <p:nvSpPr>
          <p:cNvPr id="5" name="TextBox 4">
            <a:extLst>
              <a:ext uri="{FF2B5EF4-FFF2-40B4-BE49-F238E27FC236}">
                <a16:creationId xmlns:a16="http://schemas.microsoft.com/office/drawing/2014/main" id="{F1FA8B5F-E65E-1C45-B33A-7076CF6E287B}"/>
              </a:ext>
            </a:extLst>
          </p:cNvPr>
          <p:cNvSpPr txBox="1"/>
          <p:nvPr/>
        </p:nvSpPr>
        <p:spPr>
          <a:xfrm>
            <a:off x="832021" y="487654"/>
            <a:ext cx="10769056" cy="830997"/>
          </a:xfrm>
          <a:prstGeom prst="rect">
            <a:avLst/>
          </a:prstGeom>
          <a:noFill/>
        </p:spPr>
        <p:txBody>
          <a:bodyPr wrap="square" rtlCol="0">
            <a:spAutoFit/>
          </a:bodyPr>
          <a:lstStyle/>
          <a:p>
            <a:r>
              <a:rPr lang="en-US" sz="2400" b="1" dirty="0">
                <a:solidFill>
                  <a:srgbClr val="C00000"/>
                </a:solidFill>
              </a:rPr>
              <a:t># Regional Vantagepoint</a:t>
            </a:r>
            <a:r>
              <a:rPr lang="en-US" sz="2400" b="1" dirty="0"/>
              <a:t>: </a:t>
            </a:r>
            <a:r>
              <a:rPr lang="en-US" sz="2400" dirty="0"/>
              <a:t>Asia trending upward since 2013, and, along with the Middle East, most constant trends over 30 years </a:t>
            </a:r>
          </a:p>
        </p:txBody>
      </p:sp>
    </p:spTree>
    <p:extLst>
      <p:ext uri="{BB962C8B-B14F-4D97-AF65-F5344CB8AC3E}">
        <p14:creationId xmlns:p14="http://schemas.microsoft.com/office/powerpoint/2010/main" val="2821444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0091AD-FC24-5746-9122-2166064A6F88}"/>
              </a:ext>
            </a:extLst>
          </p:cNvPr>
          <p:cNvPicPr>
            <a:picLocks noChangeAspect="1"/>
          </p:cNvPicPr>
          <p:nvPr/>
        </p:nvPicPr>
        <p:blipFill>
          <a:blip r:embed="rId2"/>
          <a:stretch>
            <a:fillRect/>
          </a:stretch>
        </p:blipFill>
        <p:spPr>
          <a:xfrm>
            <a:off x="543696" y="1113271"/>
            <a:ext cx="11589483" cy="5361670"/>
          </a:xfrm>
          <a:prstGeom prst="rect">
            <a:avLst/>
          </a:prstGeom>
        </p:spPr>
        <p:style>
          <a:lnRef idx="1">
            <a:schemeClr val="accent1"/>
          </a:lnRef>
          <a:fillRef idx="2">
            <a:schemeClr val="accent1"/>
          </a:fillRef>
          <a:effectRef idx="1">
            <a:schemeClr val="accent1"/>
          </a:effectRef>
          <a:fontRef idx="minor">
            <a:schemeClr val="dk1"/>
          </a:fontRef>
        </p:style>
      </p:pic>
      <p:sp>
        <p:nvSpPr>
          <p:cNvPr id="5" name="TextBox 4">
            <a:extLst>
              <a:ext uri="{FF2B5EF4-FFF2-40B4-BE49-F238E27FC236}">
                <a16:creationId xmlns:a16="http://schemas.microsoft.com/office/drawing/2014/main" id="{EB93A3C1-99BD-5D44-BE80-189623D5DFF0}"/>
              </a:ext>
            </a:extLst>
          </p:cNvPr>
          <p:cNvSpPr txBox="1"/>
          <p:nvPr/>
        </p:nvSpPr>
        <p:spPr>
          <a:xfrm>
            <a:off x="420131" y="594040"/>
            <a:ext cx="10964632" cy="523220"/>
          </a:xfrm>
          <a:prstGeom prst="rect">
            <a:avLst/>
          </a:prstGeom>
          <a:noFill/>
        </p:spPr>
        <p:txBody>
          <a:bodyPr wrap="square" rtlCol="0">
            <a:spAutoFit/>
          </a:bodyPr>
          <a:lstStyle/>
          <a:p>
            <a:r>
              <a:rPr lang="en-US" sz="2800" b="1" dirty="0">
                <a:solidFill>
                  <a:srgbClr val="C00000"/>
                </a:solidFill>
              </a:rPr>
              <a:t># Excluded three months in 1994…</a:t>
            </a:r>
          </a:p>
        </p:txBody>
      </p:sp>
    </p:spTree>
    <p:extLst>
      <p:ext uri="{BB962C8B-B14F-4D97-AF65-F5344CB8AC3E}">
        <p14:creationId xmlns:p14="http://schemas.microsoft.com/office/powerpoint/2010/main" val="355703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51CB88-A7D7-0B4F-80DF-8A001DB2745E}"/>
              </a:ext>
            </a:extLst>
          </p:cNvPr>
          <p:cNvPicPr>
            <a:picLocks noChangeAspect="1"/>
          </p:cNvPicPr>
          <p:nvPr/>
        </p:nvPicPr>
        <p:blipFill>
          <a:blip r:embed="rId2"/>
          <a:stretch>
            <a:fillRect/>
          </a:stretch>
        </p:blipFill>
        <p:spPr>
          <a:xfrm>
            <a:off x="148281" y="739345"/>
            <a:ext cx="12043719" cy="6021860"/>
          </a:xfrm>
          <a:prstGeom prst="rect">
            <a:avLst/>
          </a:prstGeom>
        </p:spPr>
      </p:pic>
      <p:sp>
        <p:nvSpPr>
          <p:cNvPr id="8" name="TextBox 7">
            <a:extLst>
              <a:ext uri="{FF2B5EF4-FFF2-40B4-BE49-F238E27FC236}">
                <a16:creationId xmlns:a16="http://schemas.microsoft.com/office/drawing/2014/main" id="{AFEB77BC-18C0-ED4A-9947-064A9A23FECE}"/>
              </a:ext>
            </a:extLst>
          </p:cNvPr>
          <p:cNvSpPr txBox="1"/>
          <p:nvPr/>
        </p:nvSpPr>
        <p:spPr>
          <a:xfrm>
            <a:off x="510745" y="216125"/>
            <a:ext cx="11318789" cy="523220"/>
          </a:xfrm>
          <a:prstGeom prst="rect">
            <a:avLst/>
          </a:prstGeom>
          <a:noFill/>
        </p:spPr>
        <p:txBody>
          <a:bodyPr wrap="square" rtlCol="0">
            <a:spAutoFit/>
          </a:bodyPr>
          <a:lstStyle/>
          <a:p>
            <a:r>
              <a:rPr lang="en-US" sz="2800" b="1" dirty="0">
                <a:solidFill>
                  <a:srgbClr val="C00000"/>
                </a:solidFill>
              </a:rPr>
              <a:t># Country-Specific Vantagepoint</a:t>
            </a:r>
            <a:r>
              <a:rPr lang="en-US" sz="2800" dirty="0"/>
              <a:t>: Afghanistan trending upward</a:t>
            </a:r>
          </a:p>
        </p:txBody>
      </p:sp>
    </p:spTree>
    <p:extLst>
      <p:ext uri="{BB962C8B-B14F-4D97-AF65-F5344CB8AC3E}">
        <p14:creationId xmlns:p14="http://schemas.microsoft.com/office/powerpoint/2010/main" val="911623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4C3F02-F177-EF4C-AACA-70CF60929F31}"/>
              </a:ext>
            </a:extLst>
          </p:cNvPr>
          <p:cNvPicPr>
            <a:picLocks noChangeAspect="1"/>
          </p:cNvPicPr>
          <p:nvPr/>
        </p:nvPicPr>
        <p:blipFill>
          <a:blip r:embed="rId2"/>
          <a:stretch>
            <a:fillRect/>
          </a:stretch>
        </p:blipFill>
        <p:spPr>
          <a:xfrm>
            <a:off x="376658" y="851339"/>
            <a:ext cx="11641702" cy="5412615"/>
          </a:xfrm>
          <a:prstGeom prst="rect">
            <a:avLst/>
          </a:prstGeom>
        </p:spPr>
      </p:pic>
      <p:sp>
        <p:nvSpPr>
          <p:cNvPr id="5" name="TextBox 4">
            <a:extLst>
              <a:ext uri="{FF2B5EF4-FFF2-40B4-BE49-F238E27FC236}">
                <a16:creationId xmlns:a16="http://schemas.microsoft.com/office/drawing/2014/main" id="{6B44D56A-0946-9E44-884C-90B5B41A4890}"/>
              </a:ext>
            </a:extLst>
          </p:cNvPr>
          <p:cNvSpPr txBox="1"/>
          <p:nvPr/>
        </p:nvSpPr>
        <p:spPr>
          <a:xfrm>
            <a:off x="376658" y="235786"/>
            <a:ext cx="11247783" cy="1231106"/>
          </a:xfrm>
          <a:prstGeom prst="rect">
            <a:avLst/>
          </a:prstGeom>
          <a:noFill/>
        </p:spPr>
        <p:txBody>
          <a:bodyPr wrap="square" rtlCol="0">
            <a:spAutoFit/>
          </a:bodyPr>
          <a:lstStyle/>
          <a:p>
            <a:r>
              <a:rPr lang="en-US" sz="2800" b="1" dirty="0">
                <a:solidFill>
                  <a:srgbClr val="C00000"/>
                </a:solidFill>
              </a:rPr>
              <a:t># Honing in on Afghanistan…</a:t>
            </a:r>
            <a:r>
              <a:rPr lang="en-US" sz="2800" b="1" dirty="0"/>
              <a:t>: </a:t>
            </a:r>
            <a:r>
              <a:rPr lang="en-US" sz="2800" dirty="0"/>
              <a:t>relatively even distribution of data with many data points and no outliers</a:t>
            </a:r>
          </a:p>
          <a:p>
            <a:endParaRPr lang="en-US" dirty="0">
              <a:solidFill>
                <a:srgbClr val="C00000"/>
              </a:solidFill>
            </a:endParaRPr>
          </a:p>
        </p:txBody>
      </p:sp>
    </p:spTree>
    <p:extLst>
      <p:ext uri="{BB962C8B-B14F-4D97-AF65-F5344CB8AC3E}">
        <p14:creationId xmlns:p14="http://schemas.microsoft.com/office/powerpoint/2010/main" val="1086646923"/>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592</Words>
  <Application>Microsoft Macintosh PowerPoint</Application>
  <PresentationFormat>Widescreen</PresentationFormat>
  <Paragraphs>104</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Helvetica Neue</vt:lpstr>
      <vt:lpstr>Mali</vt:lpstr>
      <vt:lpstr>Office Theme</vt:lpstr>
      <vt:lpstr>PowerPoint Presentation</vt:lpstr>
      <vt:lpstr>PowerPoint Presentation</vt:lpstr>
      <vt:lpstr>ConflictPy: research topic and key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Call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pest</dc:creator>
  <cp:lastModifiedBy>Microsoft Office User</cp:lastModifiedBy>
  <cp:revision>60</cp:revision>
  <dcterms:created xsi:type="dcterms:W3CDTF">2019-10-10T20:53:10Z</dcterms:created>
  <dcterms:modified xsi:type="dcterms:W3CDTF">2019-10-12T15:07:44Z</dcterms:modified>
</cp:coreProperties>
</file>